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758" y="-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E134D-9D60-4DE7-8092-B94FB25E3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C55F7-BE23-4E21-9332-923498DD26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2EC45-504D-40FF-B726-FBE887F4C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D347-C263-4D60-A108-AFABC3C9623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C478A-F089-4963-8577-A580B324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29681-003E-4D84-8F60-9815EBA15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EBE9E-AB64-4B2D-B966-9F3ACAE23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99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43F55-BFD4-47F9-955B-095512888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7CA07-2629-4350-A9ED-A7CD0DDBC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AED36-9BDB-4001-BB35-88E355B14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D347-C263-4D60-A108-AFABC3C9623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BCACC-1331-47A5-8A84-B3D12E7E2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497A3-064C-4286-B961-E8DA98F60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EBE9E-AB64-4B2D-B966-9F3ACAE23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35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2983CF-8E45-4DA1-8203-DD55A1CD59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B65140-0876-4720-B617-B25F1341DA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B33F7-0620-43E5-924F-317C8CB50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D347-C263-4D60-A108-AFABC3C9623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CF1BB-F512-4DFC-8BC9-7354E8E5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39B06-E995-41B6-80F4-BEEFE30F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EBE9E-AB64-4B2D-B966-9F3ACAE23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50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71371-8688-40D7-AA99-7F308EE32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7AF88-1731-4846-8523-74C298660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49FB9-667A-4D54-AE86-E6D384040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D347-C263-4D60-A108-AFABC3C9623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3C17B-D7C4-4F30-8334-F8B4C4F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F1EF4-7700-4BBB-9E03-6054757CA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EBE9E-AB64-4B2D-B966-9F3ACAE23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87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4CFB-3DED-449D-9999-A2FCC2852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4CF44-7F9D-418E-B1B6-9B9E269AB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B9FA4-F9AD-45B2-9732-CA20500B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D347-C263-4D60-A108-AFABC3C9623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5ABEB-08C9-4410-A664-CB3DB8B3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01377-BCC8-4EB0-AB7E-351DB575D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EBE9E-AB64-4B2D-B966-9F3ACAE23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51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24AFF-7C6F-4A99-B37F-616D2E9F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27DEA-01EB-40D8-AF5A-AE89C1BD95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502B40-2BC1-4749-859B-719210105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9D47A-795C-4D52-960C-2834CB162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D347-C263-4D60-A108-AFABC3C9623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BC81D-91BA-4428-95A8-0B90E4B5B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FB4DE-1325-4E21-93FF-A3EE594A6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EBE9E-AB64-4B2D-B966-9F3ACAE23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D1DE4-3BF9-414B-BC0C-E94BF2BA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04CE2-FFFE-4839-8D05-D20C22932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F7BB7B-C06C-4ECC-A1D9-A650500D2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EBF4F9-C462-4E46-930D-1C2652B934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9F605B-691E-4706-8667-87330AEDA0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A0B8A-5A10-4D4E-972D-BBF4A1AE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D347-C263-4D60-A108-AFABC3C9623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4DF528-9A09-4C7C-96F5-9AF6040B4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651E2E-E4BF-4453-85A0-5FB525290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EBE9E-AB64-4B2D-B966-9F3ACAE23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79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51FA8-79C2-4CCA-98F6-64C551BBD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700D8-0811-4D36-B2F7-3158A89EF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D347-C263-4D60-A108-AFABC3C9623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576E92-466B-410D-B735-0EFBFC09E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6FF17-06B0-46D5-97B0-310541B37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EBE9E-AB64-4B2D-B966-9F3ACAE23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62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2FD1AE-C221-4ACF-A9E3-67DAEF90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D347-C263-4D60-A108-AFABC3C9623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BFBDFA-EDD8-43E8-B997-275F611C0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D1138-194A-4123-9C28-1EFEE34F9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EBE9E-AB64-4B2D-B966-9F3ACAE23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52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EAFD9-5ED6-4F4D-A3E0-C68202E45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EAC86-6059-4818-9BE0-CC72B2163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7FB97A-F8B3-4B60-A741-1BA5EFCBB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959737-1570-4F87-9DA0-0A377DFBA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D347-C263-4D60-A108-AFABC3C9623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56312-9172-4A34-90B7-2E5923F4F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631B19-9021-4D37-B985-ADD758881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EBE9E-AB64-4B2D-B966-9F3ACAE23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96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ED8ED-6EF1-47B7-9475-55F188A90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40D6BA-4289-4AEC-947E-5275AAB99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A14A6-A68D-4585-BBA5-DFC0098CB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C2216-E397-4C21-A1B9-53A9CF90A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D347-C263-4D60-A108-AFABC3C9623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BD705-66D5-4BBF-8E75-0C842E01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EC82C-D265-4E35-8FA2-86E9CBC02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EBE9E-AB64-4B2D-B966-9F3ACAE23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62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259E2B-C588-4C82-9317-1C62B9548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1982A-79AE-40EC-8A3E-A87704C7E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C318E-734C-4D19-A133-838F4A2DC2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3D347-C263-4D60-A108-AFABC3C96236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79E08-041F-4E7F-AA1D-3B70168B2F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5851-76E9-4BEC-9AE3-824EFFB5B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EBE9E-AB64-4B2D-B966-9F3ACAE23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7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s.els-cdn.com/content/image/1-s2.0-S0065245819300117-f01-10-9780128171578.s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lightnvm.io/docs/OCSSD-2_0-20180129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sdcan.org/2015/schedule/attachments/310_iosched-v3.pdf" TargetMode="External"/><Relationship Id="rId4" Type="http://schemas.openxmlformats.org/officeDocument/2006/relationships/hyperlink" Target="https://www.usenix.org/system/files/conference/fast17/fast17-bjorling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lightnvm.io/docs/OCSSD-2_0-20180129.pdf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95137-B0D1-4D71-BC0F-D49DD05ED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5689184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chemeClr val="bg1">
                    <a:lumMod val="20000"/>
                    <a:lumOff val="80000"/>
                  </a:schemeClr>
                </a:solidFill>
                <a:latin typeface="Consolas"/>
              </a:rPr>
              <a:t>OCSSD in FreeBSD</a:t>
            </a:r>
            <a:br>
              <a:rPr lang="en-US" sz="9600" dirty="0">
                <a:solidFill>
                  <a:schemeClr val="bg1">
                    <a:lumMod val="20000"/>
                    <a:lumOff val="80000"/>
                  </a:schemeClr>
                </a:solidFill>
                <a:latin typeface="Consolas"/>
              </a:rPr>
            </a:b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Consolas"/>
              </a:rPr>
              <a:t>Arka Sharma</a:t>
            </a:r>
            <a:b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Consolas"/>
              </a:rPr>
            </a:b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Consolas"/>
              </a:rPr>
              <a:t>Amit Kumar</a:t>
            </a:r>
            <a:b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Consolas"/>
              </a:rPr>
            </a:b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Consolas"/>
              </a:rPr>
              <a:t>Ashutosh Sharma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24EF0A3-BB82-4A17-A39A-DF6202B0E8DE}"/>
              </a:ext>
            </a:extLst>
          </p:cNvPr>
          <p:cNvSpPr txBox="1">
            <a:spLocks/>
          </p:cNvSpPr>
          <p:nvPr/>
        </p:nvSpPr>
        <p:spPr>
          <a:xfrm>
            <a:off x="349111" y="2605397"/>
            <a:ext cx="7865361" cy="221896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dirty="0">
                <a:latin typeface="Consolas"/>
              </a:rPr>
              <a:t>OCSSD in FreeBSD</a:t>
            </a:r>
          </a:p>
          <a:p>
            <a:pPr algn="l"/>
            <a:br>
              <a:rPr lang="en-US" sz="4950" dirty="0">
                <a:latin typeface="Consolas"/>
              </a:rPr>
            </a:br>
            <a:r>
              <a:rPr lang="en-US" sz="1800" dirty="0">
                <a:latin typeface="Consolas"/>
              </a:rPr>
              <a:t>Arka Sharma</a:t>
            </a:r>
            <a:br>
              <a:rPr lang="en-US" sz="1800" dirty="0">
                <a:latin typeface="Consolas"/>
              </a:rPr>
            </a:br>
            <a:r>
              <a:rPr lang="en-US" sz="1800" dirty="0">
                <a:latin typeface="Consolas"/>
              </a:rPr>
              <a:t>Amit Kumar</a:t>
            </a:r>
            <a:br>
              <a:rPr lang="en-US" sz="1800" dirty="0">
                <a:latin typeface="Consolas"/>
              </a:rPr>
            </a:br>
            <a:r>
              <a:rPr lang="en-US" sz="1800" dirty="0">
                <a:latin typeface="Consolas"/>
              </a:rPr>
              <a:t>Ashutosh Sharma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883BCF3-181D-49D1-851E-BD5E8FA7C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13" y="1580389"/>
            <a:ext cx="3470879" cy="387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06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DBF0899-6648-43F2-A50F-ABA1D075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3" y="273844"/>
            <a:ext cx="7886700" cy="99417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Work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20D055-F268-450A-B6B0-613D3FB4C211}"/>
              </a:ext>
            </a:extLst>
          </p:cNvPr>
          <p:cNvSpPr txBox="1">
            <a:spLocks/>
          </p:cNvSpPr>
          <p:nvPr/>
        </p:nvSpPr>
        <p:spPr>
          <a:xfrm>
            <a:off x="366713" y="31313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Lessons learned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D77617-A1C8-40CF-A0C2-7BA4B4684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228724"/>
            <a:ext cx="10396538" cy="2095501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Complete garbage collection path.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Performance analysis with traditional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SSD.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Implementing FTL as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geom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class.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Moving FTL logic to the user space.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01B1C8-4B43-43CA-B03E-2B45F9D044F7}"/>
              </a:ext>
            </a:extLst>
          </p:cNvPr>
          <p:cNvSpPr txBox="1">
            <a:spLocks/>
          </p:cNvSpPr>
          <p:nvPr/>
        </p:nvSpPr>
        <p:spPr>
          <a:xfrm>
            <a:off x="514350" y="4125516"/>
            <a:ext cx="10396538" cy="2276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Familiarization with I/O flow in FreeBSD.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Got to do hands on kernel debugging.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Got overview of topics like GEOM, bio, QEMU etc.</a:t>
            </a:r>
          </a:p>
        </p:txBody>
      </p:sp>
    </p:spTree>
    <p:extLst>
      <p:ext uri="{BB962C8B-B14F-4D97-AF65-F5344CB8AC3E}">
        <p14:creationId xmlns:p14="http://schemas.microsoft.com/office/powerpoint/2010/main" val="1449976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B490400-189B-47E1-8E1A-B3B4BDEC9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273844"/>
            <a:ext cx="10829925" cy="99417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OCSSD demo in FreeBSD on QEMU</a:t>
            </a:r>
          </a:p>
        </p:txBody>
      </p:sp>
      <p:pic>
        <p:nvPicPr>
          <p:cNvPr id="5" name="OCSSD_FreeBSD_DevSumit_2021">
            <a:hlinkClick r:id="" action="ppaction://media"/>
            <a:extLst>
              <a:ext uri="{FF2B5EF4-FFF2-40B4-BE49-F238E27FC236}">
                <a16:creationId xmlns:a16="http://schemas.microsoft.com/office/drawing/2014/main" id="{4D1FAACC-9320-4F69-A1BD-1F05ED01E6E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6863" y="1376940"/>
            <a:ext cx="8262937" cy="4199948"/>
          </a:xfrm>
        </p:spPr>
      </p:pic>
    </p:spTree>
    <p:extLst>
      <p:ext uri="{BB962C8B-B14F-4D97-AF65-F5344CB8AC3E}">
        <p14:creationId xmlns:p14="http://schemas.microsoft.com/office/powerpoint/2010/main" val="213167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4BEB87-E640-450C-8BF5-D2C51CDEA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2" y="2859881"/>
            <a:ext cx="10829925" cy="99417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2166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8E986F-E9ED-4C7E-A010-3DDD95B20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6" y="228600"/>
            <a:ext cx="11224807" cy="69558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Architecture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384A52D-AF26-4801-BDFD-3DD4CD267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901" y="727898"/>
            <a:ext cx="6062765" cy="4469314"/>
          </a:xfrm>
          <a:prstGeom prst="rect">
            <a:avLst/>
          </a:prstGeom>
        </p:spPr>
      </p:pic>
      <p:pic>
        <p:nvPicPr>
          <p:cNvPr id="6" name="Content Placeholder 13" descr="Diagram&#10;&#10;Description automatically generated">
            <a:extLst>
              <a:ext uri="{FF2B5EF4-FFF2-40B4-BE49-F238E27FC236}">
                <a16:creationId xmlns:a16="http://schemas.microsoft.com/office/drawing/2014/main" id="{F3CBCD04-97D2-4E45-8D78-F84AB995A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55" y="1817873"/>
            <a:ext cx="5119662" cy="31148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83CF39-11AB-4F3D-B232-13A4A893492A}"/>
              </a:ext>
            </a:extLst>
          </p:cNvPr>
          <p:cNvSpPr/>
          <p:nvPr/>
        </p:nvSpPr>
        <p:spPr>
          <a:xfrm>
            <a:off x="1564487" y="5197212"/>
            <a:ext cx="1941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SSD Architecture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DA627E-6EE0-4E79-A529-10E1A8EC0DF3}"/>
              </a:ext>
            </a:extLst>
          </p:cNvPr>
          <p:cNvSpPr/>
          <p:nvPr/>
        </p:nvSpPr>
        <p:spPr>
          <a:xfrm>
            <a:off x="7892777" y="5197212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NAND Organization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706F99-117A-49B2-B85B-1C149D5FB1F3}"/>
              </a:ext>
            </a:extLst>
          </p:cNvPr>
          <p:cNvSpPr txBox="1"/>
          <p:nvPr/>
        </p:nvSpPr>
        <p:spPr>
          <a:xfrm>
            <a:off x="471489" y="5760770"/>
            <a:ext cx="1103430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https://ars.els-cdn.com/content/image/1-s2.0-S0065245819300117-f01-10-9780128171578.sml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https://www.researchgate.net/profile/Vikram-Narayana/publication/221150993/figure/fig2/AS:394151314116614@1470984404449/Diagram-of-SSD-Internal-Architecture-with-the-Incorporated-Cache_W640.jpg</a:t>
            </a:r>
          </a:p>
        </p:txBody>
      </p:sp>
    </p:spTree>
    <p:extLst>
      <p:ext uri="{BB962C8B-B14F-4D97-AF65-F5344CB8AC3E}">
        <p14:creationId xmlns:p14="http://schemas.microsoft.com/office/powerpoint/2010/main" val="3169721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C1B696-9A5B-46CB-B480-B926BB040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8" y="228599"/>
            <a:ext cx="11458577" cy="8810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Characteristics/Limitations of Flash storage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E54C74-E30B-4DC0-B9CD-0CB1BA0472AA}"/>
              </a:ext>
            </a:extLst>
          </p:cNvPr>
          <p:cNvSpPr txBox="1">
            <a:spLocks/>
          </p:cNvSpPr>
          <p:nvPr/>
        </p:nvSpPr>
        <p:spPr>
          <a:xfrm>
            <a:off x="561973" y="1871043"/>
            <a:ext cx="10896600" cy="44875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Reads/Writes are done in a page granularity.</a:t>
            </a:r>
          </a:p>
          <a:p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a page is written it can’t be overwritten until erase is performed.</a:t>
            </a:r>
          </a:p>
          <a:p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Erase can be done in a block granularity.</a:t>
            </a:r>
          </a:p>
          <a:p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Flash blocks have a limit on number of erase operations.</a:t>
            </a:r>
          </a:p>
          <a:p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blocks are erased through SSD’s lifetime after a point data corruptions, program failures, erase failures start appear.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21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6101A1-6954-410E-9325-DDC79FFBC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6" y="169397"/>
            <a:ext cx="11430002" cy="84501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Flash Translation</a:t>
            </a:r>
          </a:p>
        </p:txBody>
      </p:sp>
      <p:pic>
        <p:nvPicPr>
          <p:cNvPr id="5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391B0B0E-D385-437F-BA94-EEC0B09C9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8" y="1176338"/>
            <a:ext cx="11025187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07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7241DEE8-D420-4FA5-A4AC-4F15491D4FEF}"/>
              </a:ext>
            </a:extLst>
          </p:cNvPr>
          <p:cNvSpPr txBox="1">
            <a:spLocks/>
          </p:cNvSpPr>
          <p:nvPr/>
        </p:nvSpPr>
        <p:spPr>
          <a:xfrm>
            <a:off x="280986" y="228600"/>
            <a:ext cx="11329989" cy="66198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Shortcomings of traditional SSD’s</a:t>
            </a:r>
            <a:endParaRPr lang="en-US" kern="1200" dirty="0"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FC09A1B-4AE6-476D-8CFE-0540B67FFD14}"/>
              </a:ext>
            </a:extLst>
          </p:cNvPr>
          <p:cNvSpPr txBox="1">
            <a:spLocks/>
          </p:cNvSpPr>
          <p:nvPr/>
        </p:nvSpPr>
        <p:spPr>
          <a:xfrm>
            <a:off x="280986" y="228599"/>
            <a:ext cx="11287127" cy="86201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>
                <a:solidFill>
                  <a:schemeClr val="accent1"/>
                </a:solidFill>
              </a:rPr>
              <a:t>Shortcomings of traditional SSD’s</a:t>
            </a:r>
            <a:endParaRPr lang="en-US" sz="4000" kern="1200" dirty="0">
              <a:solidFill>
                <a:schemeClr val="accent1"/>
              </a:solidFill>
            </a:endParaRP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DB2C63A-8A98-4A13-BF8A-8A61912DA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1019175"/>
            <a:ext cx="5400675" cy="5410199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A72333-385D-42EC-9405-709AD6B2A1B1}"/>
              </a:ext>
            </a:extLst>
          </p:cNvPr>
          <p:cNvSpPr txBox="1"/>
          <p:nvPr/>
        </p:nvSpPr>
        <p:spPr>
          <a:xfrm>
            <a:off x="409574" y="1090612"/>
            <a:ext cx="5614989" cy="5276851"/>
          </a:xfrm>
          <a:prstGeom prst="rect">
            <a:avLst/>
          </a:prstGeom>
        </p:spPr>
        <p:txBody>
          <a:bodyPr lIns="0" tIns="0" rIns="0" bIns="0" rtlCol="0" anchor="t">
            <a:normAutofit/>
          </a:bodyPr>
          <a:lstStyle/>
          <a:p>
            <a:pPr marL="285750" indent="-171450">
              <a:lnSpc>
                <a:spcPct val="90000"/>
              </a:lnSpc>
              <a:spcAft>
                <a:spcPts val="600"/>
              </a:spcAft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Existing traditional SSD based data storage solution lacks the fine control over I/O latencies and data placement. </a:t>
            </a:r>
          </a:p>
          <a:p>
            <a:pPr marL="285750" indent="-171450">
              <a:lnSpc>
                <a:spcPct val="90000"/>
              </a:lnSpc>
              <a:spcAft>
                <a:spcPts val="600"/>
              </a:spcAft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SSDs own the full control of data placement, device cache and L2P map management, </a:t>
            </a:r>
          </a:p>
          <a:p>
            <a:pPr marL="285750" indent="-171450">
              <a:lnSpc>
                <a:spcPct val="90000"/>
              </a:lnSpc>
              <a:spcAft>
                <a:spcPts val="600"/>
              </a:spcAft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Requires a high computation and memory recourses on SSD controllers, which makes SSDs costlier.</a:t>
            </a:r>
          </a:p>
          <a:p>
            <a:pPr marL="285750" indent="-171450">
              <a:lnSpc>
                <a:spcPct val="90000"/>
              </a:lnSpc>
              <a:spcAft>
                <a:spcPts val="600"/>
              </a:spcAft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Other well-known shortcomings like log-on-log, large tail-latencies , and resource underutilization.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  <a:buClr>
                <a:srgbClr val="808080"/>
              </a:buClr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  <a:buClr>
                <a:srgbClr val="808080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address the above listed  problems OCSSD specification was introduced (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http://lightnvm.io/docs/OCSSD-2_0-20180129.pdf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we implement a host based FTL in FreeBSD conforming to this specification.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  <a:buClr>
                <a:srgbClr val="808080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following paper discusses above issues as well as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LightNVM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 Linux which has inspired our work.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  <a:buClr>
                <a:srgbClr val="808080"/>
              </a:buClr>
            </a:pP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https://www.usenix.org/system/files/conference/fast17/fast17-bjorling.pdf</a:t>
            </a:r>
            <a:endParaRPr lang="en-US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  <a:buClr>
                <a:srgbClr val="808080"/>
              </a:buClr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  <a:buClr>
                <a:srgbClr val="808080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following paper discusses a method to address the tail latency issue in a different way.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  <a:buClr>
                <a:srgbClr val="808080"/>
              </a:buClr>
            </a:pP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https://www.bsdcan.org/2015/schedule/attachments/310_iosched-v3.pdf</a:t>
            </a:r>
            <a:endParaRPr lang="en-US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836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DFC453F7-EA97-4B8E-A780-C84D4582B7FF}"/>
              </a:ext>
            </a:extLst>
          </p:cNvPr>
          <p:cNvSpPr txBox="1">
            <a:spLocks/>
          </p:cNvSpPr>
          <p:nvPr/>
        </p:nvSpPr>
        <p:spPr>
          <a:xfrm>
            <a:off x="280986" y="228600"/>
            <a:ext cx="11087102" cy="7429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rPr>
              <a:t>Solution: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2774CE-55EC-4B97-9A24-EEB047EC0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588" y="923924"/>
            <a:ext cx="5372101" cy="5476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88CE12-B556-4A8A-9935-2C78516DAE91}"/>
              </a:ext>
            </a:extLst>
          </p:cNvPr>
          <p:cNvSpPr txBox="1"/>
          <p:nvPr/>
        </p:nvSpPr>
        <p:spPr>
          <a:xfrm>
            <a:off x="242888" y="1190625"/>
            <a:ext cx="5853112" cy="5148263"/>
          </a:xfrm>
          <a:prstGeom prst="rect">
            <a:avLst/>
          </a:prstGeom>
        </p:spPr>
        <p:txBody>
          <a:bodyPr lIns="0" tIns="0" rIns="0" bIns="0" rtlCol="0">
            <a:noAutofit/>
          </a:bodyPr>
          <a:lstStyle/>
          <a:p>
            <a:pPr marL="285750" indent="-171450">
              <a:lnSpc>
                <a:spcPct val="90000"/>
              </a:lnSpc>
              <a:spcAft>
                <a:spcPts val="600"/>
              </a:spcAft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NAND management can be a shared responsibility for both host and SSD.</a:t>
            </a:r>
          </a:p>
          <a:p>
            <a:pPr marL="285750" indent="-171450">
              <a:lnSpc>
                <a:spcPct val="90000"/>
              </a:lnSpc>
              <a:spcAft>
                <a:spcPts val="600"/>
              </a:spcAft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SSD’s manage error detection and correction and NAND statistics.</a:t>
            </a:r>
          </a:p>
          <a:p>
            <a:pPr marL="285750" indent="-171450">
              <a:lnSpc>
                <a:spcPct val="90000"/>
              </a:lnSpc>
              <a:spcAft>
                <a:spcPts val="600"/>
              </a:spcAft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Flash Translation Layer is implemented on host side.</a:t>
            </a:r>
          </a:p>
          <a:p>
            <a:pPr marL="285750" indent="-171450">
              <a:lnSpc>
                <a:spcPct val="90000"/>
              </a:lnSpc>
              <a:spcAft>
                <a:spcPts val="600"/>
              </a:spcAft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Allows host to have better control over data placement and predicable I/O latency</a:t>
            </a:r>
          </a:p>
          <a:p>
            <a:pPr marL="285750" indent="-171450">
              <a:lnSpc>
                <a:spcPct val="90000"/>
              </a:lnSpc>
              <a:spcAft>
                <a:spcPts val="600"/>
              </a:spcAft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OCSSD’s Physical Page Address I/O interface that exposes SSD parallelism and storage media characteristics. </a:t>
            </a:r>
          </a:p>
          <a:p>
            <a:pPr marL="285750" indent="-171450">
              <a:lnSpc>
                <a:spcPct val="90000"/>
              </a:lnSpc>
              <a:spcAft>
                <a:spcPts val="600"/>
              </a:spcAft>
              <a:buClr>
                <a:srgbClr val="80808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 of now we have made a POC using QEMU FreeBSD 12.1 host running a QEMU OCSSD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device.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  <a:buClr>
                <a:srgbClr val="808080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171450">
              <a:lnSpc>
                <a:spcPct val="90000"/>
              </a:lnSpc>
              <a:spcAft>
                <a:spcPts val="600"/>
              </a:spcAft>
              <a:buClr>
                <a:srgbClr val="808080"/>
              </a:buClr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698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9">
            <a:extLst>
              <a:ext uri="{FF2B5EF4-FFF2-40B4-BE49-F238E27FC236}">
                <a16:creationId xmlns:a16="http://schemas.microsoft.com/office/drawing/2014/main" id="{19BDFB9E-A63D-496C-AC51-85F0B01B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6" y="228600"/>
            <a:ext cx="11072814" cy="83343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 Stack</a:t>
            </a:r>
          </a:p>
        </p:txBody>
      </p:sp>
      <p:pic>
        <p:nvPicPr>
          <p:cNvPr id="40" name="Picture 39" descr="Table&#10;&#10;Description automatically generated">
            <a:extLst>
              <a:ext uri="{FF2B5EF4-FFF2-40B4-BE49-F238E27FC236}">
                <a16:creationId xmlns:a16="http://schemas.microsoft.com/office/drawing/2014/main" id="{1EF49809-1D16-4F25-AF30-0E4FCB106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190625"/>
            <a:ext cx="10401299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40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72A3DA-D6DF-4946-972F-15C4E28F9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28599"/>
            <a:ext cx="11125200" cy="84772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I/O Path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0F2C091-FAF7-4FB3-9C1A-ADC711165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76324"/>
            <a:ext cx="9986963" cy="515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45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8D72711-ABB9-4D86-96C0-47DB98BC1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272150"/>
            <a:ext cx="11410950" cy="68089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Address Representation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A70FFF-461E-40A8-AFE9-00D50198AAA8}"/>
              </a:ext>
            </a:extLst>
          </p:cNvPr>
          <p:cNvSpPr txBox="1"/>
          <p:nvPr/>
        </p:nvSpPr>
        <p:spPr>
          <a:xfrm>
            <a:off x="297796" y="1342255"/>
            <a:ext cx="640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 </a:t>
            </a:r>
            <a:r>
              <a:rPr lang="fr-F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fr-F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</a:t>
            </a: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Units</a:t>
            </a: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Planes </a:t>
            </a:r>
            <a:r>
              <a:rPr lang="fr-F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Blocks </a:t>
            </a:r>
            <a:r>
              <a:rPr lang="fr-F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Pages </a:t>
            </a:r>
            <a:r>
              <a:rPr lang="fr-F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fr-F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Sectors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27DE30-AA0B-4427-BA8A-828D03CBE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85" y="1743079"/>
            <a:ext cx="6041090" cy="2719384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A5D4630B-A80D-47DD-B2DA-3C9426929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91388" y="1743078"/>
            <a:ext cx="4069223" cy="2719383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32E27AD5-17C6-4199-AE9D-98DE1D033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4524731"/>
            <a:ext cx="10401300" cy="14098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30C3D7-A797-49B7-B5BE-1042CD885975}"/>
              </a:ext>
            </a:extLst>
          </p:cNvPr>
          <p:cNvSpPr txBox="1"/>
          <p:nvPr/>
        </p:nvSpPr>
        <p:spPr>
          <a:xfrm>
            <a:off x="388285" y="6050431"/>
            <a:ext cx="10822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http://lightnvm.io/docs/OCSSD-2_0-20180129.pdf</a:t>
            </a:r>
            <a:endParaRPr lang="en-US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https://www.usenix.org/sites/default/files/conference/protected-files/fast17_slides_bjorling.pdf</a:t>
            </a:r>
          </a:p>
        </p:txBody>
      </p:sp>
    </p:spTree>
    <p:extLst>
      <p:ext uri="{BB962C8B-B14F-4D97-AF65-F5344CB8AC3E}">
        <p14:creationId xmlns:p14="http://schemas.microsoft.com/office/powerpoint/2010/main" val="2476517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541</Words>
  <Application>Microsoft Office PowerPoint</Application>
  <PresentationFormat>Widescreen</PresentationFormat>
  <Paragraphs>56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Consolas</vt:lpstr>
      <vt:lpstr>Office Theme</vt:lpstr>
      <vt:lpstr>OCSSD in FreeBSD Arka Sharma Amit Kumar Ashutosh Sharma</vt:lpstr>
      <vt:lpstr>Traditional Architecture</vt:lpstr>
      <vt:lpstr>Characteristics/Limitations of Flash storage</vt:lpstr>
      <vt:lpstr>Flash Translation</vt:lpstr>
      <vt:lpstr>PowerPoint Presentation</vt:lpstr>
      <vt:lpstr>PowerPoint Presentation</vt:lpstr>
      <vt:lpstr>IO Stack</vt:lpstr>
      <vt:lpstr>I/O Path</vt:lpstr>
      <vt:lpstr>Physical Address Representation</vt:lpstr>
      <vt:lpstr>Future Work</vt:lpstr>
      <vt:lpstr>OCSSD demo in FreeBSD on QEMU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OCSSD in FreeBSD Arka Sharma Amit Kumar Ashutosh Sharma</dc:title>
  <dc:creator>Sharma, Ashutosh</dc:creator>
  <cp:lastModifiedBy>Sharma, Ashutosh</cp:lastModifiedBy>
  <cp:revision>37</cp:revision>
  <dcterms:created xsi:type="dcterms:W3CDTF">2021-06-12T03:27:37Z</dcterms:created>
  <dcterms:modified xsi:type="dcterms:W3CDTF">2021-06-12T04:30:15Z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7cb76b2-10b8-4fe1-93d4-2202842406cd_Enabled">
    <vt:lpwstr>True</vt:lpwstr>
  </property>
  <property fmtid="{D5CDD505-2E9C-101B-9397-08002B2CF9AE}" pid="3" name="MSIP_Label_17cb76b2-10b8-4fe1-93d4-2202842406cd_SiteId">
    <vt:lpwstr>945c199a-83a2-4e80-9f8c-5a91be5752dd</vt:lpwstr>
  </property>
  <property fmtid="{D5CDD505-2E9C-101B-9397-08002B2CF9AE}" pid="4" name="MSIP_Label_17cb76b2-10b8-4fe1-93d4-2202842406cd_Owner">
    <vt:lpwstr>Ashutosh_Sharma6@Dell.com</vt:lpwstr>
  </property>
  <property fmtid="{D5CDD505-2E9C-101B-9397-08002B2CF9AE}" pid="5" name="MSIP_Label_17cb76b2-10b8-4fe1-93d4-2202842406cd_SetDate">
    <vt:lpwstr>2021-06-12T03:39:58.4144763Z</vt:lpwstr>
  </property>
  <property fmtid="{D5CDD505-2E9C-101B-9397-08002B2CF9AE}" pid="6" name="MSIP_Label_17cb76b2-10b8-4fe1-93d4-2202842406cd_Name">
    <vt:lpwstr>External Public</vt:lpwstr>
  </property>
  <property fmtid="{D5CDD505-2E9C-101B-9397-08002B2CF9AE}" pid="7" name="MSIP_Label_17cb76b2-10b8-4fe1-93d4-2202842406cd_Application">
    <vt:lpwstr>Microsoft Azure Information Protection</vt:lpwstr>
  </property>
  <property fmtid="{D5CDD505-2E9C-101B-9397-08002B2CF9AE}" pid="8" name="MSIP_Label_17cb76b2-10b8-4fe1-93d4-2202842406cd_ActionId">
    <vt:lpwstr>af9b84dd-ee4f-446e-af05-6a66810f3fa3</vt:lpwstr>
  </property>
  <property fmtid="{D5CDD505-2E9C-101B-9397-08002B2CF9AE}" pid="9" name="MSIP_Label_17cb76b2-10b8-4fe1-93d4-2202842406cd_Extended_MSFT_Method">
    <vt:lpwstr>Manual</vt:lpwstr>
  </property>
  <property fmtid="{D5CDD505-2E9C-101B-9397-08002B2CF9AE}" pid="10" name="aiplabel">
    <vt:lpwstr>External Public</vt:lpwstr>
  </property>
</Properties>
</file>