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5" r:id="rId1"/>
  </p:sldMasterIdLst>
  <p:notesMasterIdLst>
    <p:notesMasterId r:id="rId49"/>
  </p:notesMasterIdLst>
  <p:sldIdLst>
    <p:sldId id="256" r:id="rId2"/>
    <p:sldId id="278" r:id="rId3"/>
    <p:sldId id="257" r:id="rId4"/>
    <p:sldId id="258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306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82" r:id="rId23"/>
    <p:sldId id="281" r:id="rId24"/>
    <p:sldId id="283" r:id="rId25"/>
    <p:sldId id="284" r:id="rId26"/>
    <p:sldId id="285" r:id="rId27"/>
    <p:sldId id="286" r:id="rId28"/>
    <p:sldId id="288" r:id="rId29"/>
    <p:sldId id="308" r:id="rId30"/>
    <p:sldId id="290" r:id="rId31"/>
    <p:sldId id="289" r:id="rId32"/>
    <p:sldId id="293" r:id="rId33"/>
    <p:sldId id="291" r:id="rId34"/>
    <p:sldId id="294" r:id="rId35"/>
    <p:sldId id="292" r:id="rId36"/>
    <p:sldId id="295" r:id="rId37"/>
    <p:sldId id="296" r:id="rId38"/>
    <p:sldId id="297" r:id="rId39"/>
    <p:sldId id="300" r:id="rId40"/>
    <p:sldId id="299" r:id="rId41"/>
    <p:sldId id="298" r:id="rId42"/>
    <p:sldId id="301" r:id="rId43"/>
    <p:sldId id="302" r:id="rId44"/>
    <p:sldId id="303" r:id="rId45"/>
    <p:sldId id="304" r:id="rId46"/>
    <p:sldId id="307" r:id="rId47"/>
    <p:sldId id="305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27B69-2C4D-9742-9561-8E25FFBE7CB9}" type="datetimeFigureOut">
              <a:rPr lang="en-US" smtClean="0"/>
              <a:t>10/5/16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F2C8C-462F-764F-8E6F-F81918539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85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2C8C-462F-764F-8E6F-F81918539F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76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rest is cleanup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2C8C-462F-764F-8E6F-F81918539F7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37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Arguments,</a:t>
            </a:r>
            <a:r>
              <a:rPr lang="en-US" baseline="0" dirty="0" smtClean="0"/>
              <a:t> environment,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 installed at the top of the stack.</a:t>
            </a:r>
          </a:p>
          <a:p>
            <a:r>
              <a:rPr lang="en-US" baseline="0" dirty="0" smtClean="0"/>
              <a:t>Part of the ABI</a:t>
            </a:r>
          </a:p>
          <a:p>
            <a:r>
              <a:rPr lang="en-US" baseline="0" dirty="0" smtClean="0"/>
              <a:t>Lots of implicit knowledge of layout.</a:t>
            </a:r>
          </a:p>
          <a:p>
            <a:r>
              <a:rPr lang="en-US" baseline="0" dirty="0" smtClean="0"/>
              <a:t>No very capability-</a:t>
            </a:r>
            <a:r>
              <a:rPr lang="en-US" baseline="0" dirty="0" err="1" smtClean="0"/>
              <a:t>ish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3D90C-2601-6649-B091-160C521B0B6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97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NB: _start1</a:t>
            </a:r>
            <a:r>
              <a:rPr lang="en-US" baseline="0" dirty="0" smtClean="0"/>
              <a:t>() is the MIPS __start().  __start() is a realignment hack for </a:t>
            </a:r>
            <a:r>
              <a:rPr lang="en-US" baseline="0" dirty="0" err="1" smtClean="0"/>
              <a:t>CheriBSD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2C8C-462F-764F-8E6F-F81918539F7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69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handle_argv</a:t>
            </a:r>
            <a:r>
              <a:rPr lang="en-US" dirty="0" smtClean="0"/>
              <a:t> sets</a:t>
            </a:r>
            <a:r>
              <a:rPr lang="en-US" baseline="0" dirty="0" smtClean="0"/>
              <a:t> “environ” and “__</a:t>
            </a:r>
            <a:r>
              <a:rPr lang="en-US" baseline="0" dirty="0" err="1" smtClean="0"/>
              <a:t>progname</a:t>
            </a:r>
            <a:r>
              <a:rPr lang="en-US" baseline="0" dirty="0" smtClean="0"/>
              <a:t>”</a:t>
            </a:r>
          </a:p>
          <a:p>
            <a:r>
              <a:rPr lang="en-US" baseline="0" dirty="0" err="1" smtClean="0"/>
              <a:t>handle_static_init</a:t>
            </a:r>
            <a:r>
              <a:rPr lang="en-US" baseline="0" dirty="0" smtClean="0"/>
              <a:t>() calls .</a:t>
            </a:r>
            <a:r>
              <a:rPr lang="en-US" baseline="0" dirty="0" err="1" smtClean="0"/>
              <a:t>pre_init_array</a:t>
            </a:r>
            <a:r>
              <a:rPr lang="en-US" baseline="0" dirty="0" smtClean="0"/>
              <a:t>, _</a:t>
            </a:r>
            <a:r>
              <a:rPr lang="en-US" baseline="0" dirty="0" err="1" smtClean="0"/>
              <a:t>init</a:t>
            </a:r>
            <a:r>
              <a:rPr lang="en-US" baseline="0" dirty="0" smtClean="0"/>
              <a:t>(), and .</a:t>
            </a:r>
            <a:r>
              <a:rPr lang="en-US" baseline="0" dirty="0" err="1" smtClean="0"/>
              <a:t>init_array</a:t>
            </a:r>
            <a:r>
              <a:rPr lang="en-US" baseline="0" dirty="0" smtClean="0"/>
              <a:t> constructors and installs finalize() handler for destructors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2C8C-462F-764F-8E6F-F81918539F7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28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2C8C-462F-764F-8E6F-F81918539F7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79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2C8C-462F-764F-8E6F-F81918539F7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38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2C8C-462F-764F-8E6F-F81918539F7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38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handle_argv</a:t>
            </a:r>
            <a:r>
              <a:rPr lang="en-US" dirty="0" smtClean="0"/>
              <a:t> sets</a:t>
            </a:r>
            <a:r>
              <a:rPr lang="en-US" baseline="0" dirty="0" smtClean="0"/>
              <a:t> “environ” and “__</a:t>
            </a:r>
            <a:r>
              <a:rPr lang="en-US" baseline="0" dirty="0" err="1" smtClean="0"/>
              <a:t>progname</a:t>
            </a:r>
            <a:r>
              <a:rPr lang="en-US" baseline="0" dirty="0" smtClean="0"/>
              <a:t>”</a:t>
            </a:r>
          </a:p>
          <a:p>
            <a:r>
              <a:rPr lang="en-US" baseline="0" dirty="0" err="1" smtClean="0"/>
              <a:t>handle_static_init</a:t>
            </a:r>
            <a:r>
              <a:rPr lang="en-US" baseline="0" dirty="0" smtClean="0"/>
              <a:t>() calls .</a:t>
            </a:r>
            <a:r>
              <a:rPr lang="en-US" baseline="0" dirty="0" err="1" smtClean="0"/>
              <a:t>pre_init_array</a:t>
            </a:r>
            <a:r>
              <a:rPr lang="en-US" baseline="0" dirty="0" smtClean="0"/>
              <a:t>, _</a:t>
            </a:r>
            <a:r>
              <a:rPr lang="en-US" baseline="0" dirty="0" err="1" smtClean="0"/>
              <a:t>init</a:t>
            </a:r>
            <a:r>
              <a:rPr lang="en-US" baseline="0" dirty="0" smtClean="0"/>
              <a:t>(), and .</a:t>
            </a:r>
            <a:r>
              <a:rPr lang="en-US" baseline="0" dirty="0" err="1" smtClean="0"/>
              <a:t>init_array</a:t>
            </a:r>
            <a:r>
              <a:rPr lang="en-US" baseline="0" dirty="0" smtClean="0"/>
              <a:t> constructors and installs finalize() handler for destructors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2C8C-462F-764F-8E6F-F81918539F7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28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NB: _start1</a:t>
            </a:r>
            <a:r>
              <a:rPr lang="en-US" baseline="0" dirty="0" smtClean="0"/>
              <a:t>() is the MIPS __start().  __start() is a realignment hack for </a:t>
            </a:r>
            <a:r>
              <a:rPr lang="en-US" baseline="0" dirty="0" err="1" smtClean="0"/>
              <a:t>CheriBSD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2C8C-462F-764F-8E6F-F81918539F7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69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From: </a:t>
            </a:r>
            <a:r>
              <a:rPr lang="en-US" i="1" dirty="0" smtClean="0"/>
              <a:t>The C Programming Language</a:t>
            </a:r>
            <a:endParaRPr lang="en-US" dirty="0" smtClean="0"/>
          </a:p>
          <a:p>
            <a:r>
              <a:rPr lang="en-US" dirty="0" smtClean="0"/>
              <a:t>First example in K&amp;R with some ANSI</a:t>
            </a:r>
            <a:r>
              <a:rPr lang="en-US" baseline="0" dirty="0" smtClean="0"/>
              <a:t> improvements</a:t>
            </a:r>
          </a:p>
          <a:p>
            <a:r>
              <a:rPr lang="en-US" baseline="0" dirty="0" smtClean="0"/>
              <a:t>Headers omitted from here 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2C8C-462F-764F-8E6F-F81918539F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16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From: </a:t>
            </a:r>
            <a:r>
              <a:rPr lang="en-US" i="1" dirty="0" smtClean="0"/>
              <a:t>The C Programming Language</a:t>
            </a:r>
            <a:endParaRPr lang="en-US" dirty="0" smtClean="0"/>
          </a:p>
          <a:p>
            <a:r>
              <a:rPr lang="en-US" dirty="0" smtClean="0"/>
              <a:t>First example in K&amp;R with some ANSI</a:t>
            </a:r>
            <a:r>
              <a:rPr lang="en-US" baseline="0" dirty="0" smtClean="0"/>
              <a:t> improvements</a:t>
            </a:r>
          </a:p>
          <a:p>
            <a:r>
              <a:rPr lang="en-US" baseline="0" dirty="0" smtClean="0"/>
              <a:t>Headers omitted from here 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2C8C-462F-764F-8E6F-F81918539F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16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little more complicated,</a:t>
            </a:r>
            <a:r>
              <a:rPr lang="en-US" baseline="0" dirty="0" smtClean="0"/>
              <a:t> so we can cover </a:t>
            </a:r>
            <a:r>
              <a:rPr lang="en-US" baseline="0" dirty="0" err="1" smtClean="0"/>
              <a:t>varidac</a:t>
            </a:r>
            <a:r>
              <a:rPr lang="en-US" baseline="0" dirty="0" smtClean="0"/>
              <a:t> arguments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2C8C-462F-764F-8E6F-F81918539F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46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bare </a:t>
            </a:r>
            <a:r>
              <a:rPr lang="en-US" dirty="0" smtClean="0"/>
              <a:t>assembly version of this would tens</a:t>
            </a:r>
            <a:r>
              <a:rPr lang="en-US" baseline="0" dirty="0" smtClean="0"/>
              <a:t> of instructions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2C8C-462F-764F-8E6F-F81918539F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65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2C8C-462F-764F-8E6F-F81918539F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69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Run with -### to see what cc</a:t>
            </a:r>
            <a:r>
              <a:rPr lang="en-US" baseline="0" dirty="0" smtClean="0"/>
              <a:t> really does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2C8C-462F-764F-8E6F-F81918539F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97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crtbegin</a:t>
            </a:r>
            <a:r>
              <a:rPr lang="en-US" dirty="0" smtClean="0"/>
              <a:t> variants are for dynamic </a:t>
            </a:r>
            <a:r>
              <a:rPr lang="en-US" dirty="0" err="1" smtClean="0"/>
              <a:t>executables</a:t>
            </a:r>
            <a:r>
              <a:rPr lang="en-US" dirty="0" smtClean="0"/>
              <a:t>,</a:t>
            </a:r>
            <a:r>
              <a:rPr lang="en-US" baseline="0" dirty="0" smtClean="0"/>
              <a:t> shared object/PIE </a:t>
            </a:r>
            <a:r>
              <a:rPr lang="en-US" baseline="0" dirty="0" err="1" smtClean="0"/>
              <a:t>executables</a:t>
            </a:r>
            <a:r>
              <a:rPr lang="en-US" baseline="0" dirty="0" smtClean="0"/>
              <a:t>, and static </a:t>
            </a:r>
            <a:r>
              <a:rPr lang="en-US" baseline="0" dirty="0" err="1" smtClean="0"/>
              <a:t>executables</a:t>
            </a:r>
            <a:r>
              <a:rPr lang="en-US" baseline="0" dirty="0" smtClean="0"/>
              <a:t> respectively.</a:t>
            </a:r>
          </a:p>
          <a:p>
            <a:r>
              <a:rPr lang="en-US" baseline="0" dirty="0" smtClean="0"/>
              <a:t>See also https://</a:t>
            </a:r>
            <a:r>
              <a:rPr lang="en-US" baseline="0" dirty="0" err="1" smtClean="0"/>
              <a:t>dev.gentoo.org</a:t>
            </a:r>
            <a:r>
              <a:rPr lang="en-US" baseline="0" dirty="0" smtClean="0"/>
              <a:t>/~</a:t>
            </a:r>
            <a:r>
              <a:rPr lang="en-US" baseline="0" dirty="0" err="1" smtClean="0"/>
              <a:t>vapier</a:t>
            </a:r>
            <a:r>
              <a:rPr lang="en-US" baseline="0" dirty="0" smtClean="0"/>
              <a:t>/</a:t>
            </a:r>
            <a:r>
              <a:rPr lang="en-US" baseline="0" dirty="0" err="1" smtClean="0"/>
              <a:t>crt.txt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2C8C-462F-764F-8E6F-F81918539F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06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Process differs</a:t>
            </a:r>
            <a:r>
              <a:rPr lang="en-US" baseline="0" dirty="0" smtClean="0"/>
              <a:t> slightly for threaded programs.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2C8C-462F-764F-8E6F-F81918539F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89763" y="-486824"/>
            <a:ext cx="9532404" cy="18857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837" y="-2596020"/>
            <a:ext cx="8403418" cy="104226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365" y="1634397"/>
            <a:ext cx="8197254" cy="1740221"/>
          </a:xfrm>
        </p:spPr>
        <p:txBody>
          <a:bodyPr anchor="b" anchorCtr="0">
            <a:noAutofit/>
          </a:bodyPr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365" y="3627519"/>
            <a:ext cx="8197254" cy="247015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89763" y="-486824"/>
            <a:ext cx="9532404" cy="188572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02605" y="6380946"/>
            <a:ext cx="6782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Approved for public release; distribution is unlimited. This research is sponsored by the Defense Advanced Research Projects Agency (DARPA) and the Air Force Research Laboratory (AFRL), under contract FA8750-10-C-0237. The views, opinions, and/or findings contained in this article/presentation</a:t>
            </a:r>
            <a:r>
              <a:rPr lang="en-US" sz="800" baseline="0" dirty="0" smtClean="0"/>
              <a:t> </a:t>
            </a:r>
            <a:r>
              <a:rPr lang="en-US" sz="800" dirty="0" smtClean="0"/>
              <a:t>are those of the author(s)/presenter(s) and should not</a:t>
            </a:r>
            <a:r>
              <a:rPr lang="en-US" sz="800" baseline="0" dirty="0" smtClean="0"/>
              <a:t> </a:t>
            </a:r>
            <a:r>
              <a:rPr lang="en-US" sz="800" dirty="0" smtClean="0"/>
              <a:t>be interpreted as representing the official views or policies of the</a:t>
            </a:r>
            <a:r>
              <a:rPr lang="en-US" sz="800" baseline="0" dirty="0" smtClean="0"/>
              <a:t> </a:t>
            </a:r>
            <a:r>
              <a:rPr lang="en-US" sz="800" dirty="0" smtClean="0"/>
              <a:t>Department of Defense or the U.S. Government.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5212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0236" y="6356350"/>
            <a:ext cx="1790564" cy="365125"/>
          </a:xfrm>
          <a:prstGeom prst="rect">
            <a:avLst/>
          </a:prstGeom>
        </p:spPr>
        <p:txBody>
          <a:bodyPr/>
          <a:lstStyle/>
          <a:p>
            <a:fld id="{AB4081B0-7093-2146-B330-B17601EA81B5}" type="datetime1">
              <a:rPr lang="en-GB" smtClean="0"/>
              <a:t>10/5/16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61712" y="6356350"/>
            <a:ext cx="342709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2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0236" y="6356350"/>
            <a:ext cx="1790564" cy="365125"/>
          </a:xfrm>
          <a:prstGeom prst="rect">
            <a:avLst/>
          </a:prstGeom>
        </p:spPr>
        <p:txBody>
          <a:bodyPr/>
          <a:lstStyle/>
          <a:p>
            <a:fld id="{29963935-BF88-CB42-B815-99418E0F3D53}" type="datetime1">
              <a:rPr lang="en-GB" smtClean="0"/>
              <a:t>10/5/16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1712" y="6356350"/>
            <a:ext cx="342709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34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0236" y="6356350"/>
            <a:ext cx="1790564" cy="365125"/>
          </a:xfrm>
          <a:prstGeom prst="rect">
            <a:avLst/>
          </a:prstGeom>
        </p:spPr>
        <p:txBody>
          <a:bodyPr/>
          <a:lstStyle/>
          <a:p>
            <a:fld id="{CD47A7E7-3B81-B844-BE96-E974307D4FD3}" type="datetime1">
              <a:rPr lang="en-GB" smtClean="0"/>
              <a:t>10/5/16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1712" y="6356350"/>
            <a:ext cx="342709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2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0236" y="6356350"/>
            <a:ext cx="1790564" cy="365125"/>
          </a:xfrm>
          <a:prstGeom prst="rect">
            <a:avLst/>
          </a:prstGeom>
        </p:spPr>
        <p:txBody>
          <a:bodyPr/>
          <a:lstStyle/>
          <a:p>
            <a:fld id="{97AB04E9-6159-0B4B-A215-6E8FA5F835F0}" type="datetime1">
              <a:rPr lang="en-GB" smtClean="0"/>
              <a:t>10/5/16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1712" y="6356350"/>
            <a:ext cx="342709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68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space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91188"/>
            <a:ext cx="8229600" cy="1665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0236" y="6356350"/>
            <a:ext cx="1790564" cy="365125"/>
          </a:xfrm>
          <a:prstGeom prst="rect">
            <a:avLst/>
          </a:prstGeom>
        </p:spPr>
        <p:txBody>
          <a:bodyPr/>
          <a:lstStyle/>
          <a:p>
            <a:fld id="{89270A8C-75F6-F94B-A694-AAD7F9191997}" type="datetime1">
              <a:rPr lang="en-GB" smtClean="0"/>
              <a:t>10/5/16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1712" y="6356350"/>
            <a:ext cx="342709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9231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0236" y="6356350"/>
            <a:ext cx="1790564" cy="365125"/>
          </a:xfrm>
          <a:prstGeom prst="rect">
            <a:avLst/>
          </a:prstGeom>
        </p:spPr>
        <p:txBody>
          <a:bodyPr/>
          <a:lstStyle/>
          <a:p>
            <a:fld id="{2D476BF8-30DB-114D-9610-37FBFC8EB6DF}" type="datetime1">
              <a:rPr lang="en-GB" smtClean="0"/>
              <a:t>10/5/16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1712" y="6356350"/>
            <a:ext cx="342709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9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0236" y="6356350"/>
            <a:ext cx="1790564" cy="365125"/>
          </a:xfrm>
          <a:prstGeom prst="rect">
            <a:avLst/>
          </a:prstGeom>
        </p:spPr>
        <p:txBody>
          <a:bodyPr/>
          <a:lstStyle/>
          <a:p>
            <a:fld id="{BEB2B6A6-446B-D247-9669-5369C9B0106C}" type="datetime1">
              <a:rPr lang="en-GB" smtClean="0"/>
              <a:t>10/5/16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61712" y="6356350"/>
            <a:ext cx="342709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1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81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81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0236" y="6356350"/>
            <a:ext cx="1790564" cy="365125"/>
          </a:xfrm>
          <a:prstGeom prst="rect">
            <a:avLst/>
          </a:prstGeom>
        </p:spPr>
        <p:txBody>
          <a:bodyPr/>
          <a:lstStyle/>
          <a:p>
            <a:fld id="{E5967FF3-3CBC-E04A-80C8-0BCAAFE38EE5}" type="datetime1">
              <a:rPr lang="en-GB" smtClean="0"/>
              <a:t>10/5/16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61712" y="6356350"/>
            <a:ext cx="342709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8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0236" y="6356350"/>
            <a:ext cx="1790564" cy="365125"/>
          </a:xfrm>
          <a:prstGeom prst="rect">
            <a:avLst/>
          </a:prstGeom>
        </p:spPr>
        <p:txBody>
          <a:bodyPr/>
          <a:lstStyle/>
          <a:p>
            <a:fld id="{324C583F-CD59-AA49-9509-751B2B0FD071}" type="datetime1">
              <a:rPr lang="en-GB" smtClean="0"/>
              <a:t>10/5/16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61712" y="6356350"/>
            <a:ext cx="342709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7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0236" y="6356350"/>
            <a:ext cx="1790564" cy="365125"/>
          </a:xfrm>
          <a:prstGeom prst="rect">
            <a:avLst/>
          </a:prstGeom>
        </p:spPr>
        <p:txBody>
          <a:bodyPr/>
          <a:lstStyle/>
          <a:p>
            <a:fld id="{881797A9-10ED-C14A-927D-28B9499E3C7B}" type="datetime1">
              <a:rPr lang="en-GB" smtClean="0"/>
              <a:t>10/5/16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61712" y="6356350"/>
            <a:ext cx="342709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83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75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0236" y="6356350"/>
            <a:ext cx="1790564" cy="365125"/>
          </a:xfrm>
          <a:prstGeom prst="rect">
            <a:avLst/>
          </a:prstGeom>
        </p:spPr>
        <p:txBody>
          <a:bodyPr/>
          <a:lstStyle/>
          <a:p>
            <a:fld id="{0FD38219-4634-AB4E-B23E-8350D4BF0EC2}" type="datetime1">
              <a:rPr lang="en-GB" smtClean="0"/>
              <a:t>10/5/16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61712" y="6356350"/>
            <a:ext cx="342709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77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330" y="274638"/>
            <a:ext cx="8229600" cy="1132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105" y="1556099"/>
            <a:ext cx="7725996" cy="4800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93444" y="6356350"/>
            <a:ext cx="944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7022F-BFDE-A24F-8B41-A294A002DD0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80006" y="-157943"/>
            <a:ext cx="9470259" cy="5286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765" y="6430900"/>
            <a:ext cx="569254" cy="4005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00206" y="6500965"/>
            <a:ext cx="1475379" cy="30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3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people.freebsd.org/~brooks/talks/bsdcan2016-helloworld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Everything you ever wanted to know about “hello, world”*	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800" dirty="0" smtClean="0"/>
              <a:t>(*but were afraid to ask)</a:t>
            </a:r>
          </a:p>
          <a:p>
            <a:endParaRPr lang="en-US" dirty="0"/>
          </a:p>
          <a:p>
            <a:r>
              <a:rPr lang="en-US" dirty="0" smtClean="0"/>
              <a:t>Brooks Davis</a:t>
            </a:r>
          </a:p>
          <a:p>
            <a:r>
              <a:rPr lang="en-US" dirty="0" smtClean="0"/>
              <a:t>SRI International</a:t>
            </a:r>
          </a:p>
          <a:p>
            <a:endParaRPr lang="en-US" dirty="0"/>
          </a:p>
          <a:p>
            <a:r>
              <a:rPr lang="en-US" dirty="0" smtClean="0"/>
              <a:t>September 24th, 2016</a:t>
            </a:r>
          </a:p>
          <a:p>
            <a:r>
              <a:rPr lang="en-US" dirty="0" err="1" smtClean="0"/>
              <a:t>EuroBSDCon</a:t>
            </a:r>
            <a:r>
              <a:rPr lang="en-US" dirty="0" smtClean="0"/>
              <a:t>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030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lifecycle (notional)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10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0488" y="2273300"/>
            <a:ext cx="85217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94288" y="4051300"/>
            <a:ext cx="60465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 rot="3410823">
            <a:off x="67943" y="2820427"/>
            <a:ext cx="1760190" cy="8697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nsolas"/>
                <a:cs typeface="Consolas"/>
              </a:rPr>
              <a:t>fork()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98525" y="2070100"/>
            <a:ext cx="6450563" cy="482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onsolas"/>
                <a:cs typeface="Consolas"/>
              </a:rPr>
              <a:t>waitpid</a:t>
            </a:r>
            <a:r>
              <a:rPr lang="en-US" dirty="0" smtClean="0">
                <a:latin typeface="Consolas"/>
                <a:cs typeface="Consolas"/>
              </a:rPr>
              <a:t>()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590114" y="3810000"/>
            <a:ext cx="1403550" cy="482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onsolas"/>
                <a:cs typeface="Consolas"/>
              </a:rPr>
              <a:t>execve</a:t>
            </a:r>
            <a:r>
              <a:rPr lang="en-US" dirty="0" smtClean="0">
                <a:latin typeface="Consolas"/>
                <a:cs typeface="Consolas"/>
              </a:rPr>
              <a:t>()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702430" y="3810000"/>
            <a:ext cx="1403550" cy="482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nsolas"/>
                <a:cs typeface="Consolas"/>
              </a:rPr>
              <a:t>write()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37309" y="3810000"/>
            <a:ext cx="1403550" cy="482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nsolas"/>
                <a:cs typeface="Consolas"/>
              </a:rPr>
              <a:t>exit()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866440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9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lifecycle (static)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11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0488" y="2273300"/>
            <a:ext cx="85217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94288" y="4051300"/>
            <a:ext cx="60465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 rot="3410823">
            <a:off x="67943" y="2820427"/>
            <a:ext cx="1760190" cy="8697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nsolas"/>
                <a:cs typeface="Consolas"/>
              </a:rPr>
              <a:t>fork()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98525" y="2070100"/>
            <a:ext cx="6450563" cy="482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onsolas"/>
                <a:cs typeface="Consolas"/>
              </a:rPr>
              <a:t>waitpid</a:t>
            </a:r>
            <a:r>
              <a:rPr lang="en-US" dirty="0" smtClean="0">
                <a:latin typeface="Consolas"/>
                <a:cs typeface="Consolas"/>
              </a:rPr>
              <a:t>()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9" name="Rectangle 18"/>
          <p:cNvSpPr/>
          <p:nvPr/>
        </p:nvSpPr>
        <p:spPr>
          <a:xfrm rot="5400000">
            <a:off x="3035038" y="4016911"/>
            <a:ext cx="953487" cy="2871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latin typeface="Consolas"/>
                <a:cs typeface="Consolas"/>
              </a:rPr>
              <a:t>mmap</a:t>
            </a:r>
            <a:r>
              <a:rPr lang="en-US" dirty="0" smtClean="0">
                <a:latin typeface="Consolas"/>
                <a:cs typeface="Consolas"/>
              </a:rPr>
              <a:t>()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21" name="Rectangle 20"/>
          <p:cNvSpPr/>
          <p:nvPr/>
        </p:nvSpPr>
        <p:spPr>
          <a:xfrm rot="5400000">
            <a:off x="5211224" y="4242364"/>
            <a:ext cx="1404380" cy="2871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latin typeface="Consolas"/>
                <a:cs typeface="Consolas"/>
              </a:rPr>
              <a:t>sysarch</a:t>
            </a:r>
            <a:r>
              <a:rPr lang="en-US" dirty="0" smtClean="0">
                <a:latin typeface="Consolas"/>
                <a:cs typeface="Consolas"/>
              </a:rPr>
              <a:t>()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22" name="Rectangle 21"/>
          <p:cNvSpPr/>
          <p:nvPr/>
        </p:nvSpPr>
        <p:spPr>
          <a:xfrm rot="5400000">
            <a:off x="5774576" y="4079284"/>
            <a:ext cx="1078220" cy="2871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latin typeface="Consolas"/>
                <a:cs typeface="Consolas"/>
              </a:rPr>
              <a:t>fstat</a:t>
            </a:r>
            <a:r>
              <a:rPr lang="en-US" dirty="0" smtClean="0">
                <a:latin typeface="Consolas"/>
                <a:cs typeface="Consolas"/>
              </a:rPr>
              <a:t>()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23" name="Rectangle 22"/>
          <p:cNvSpPr/>
          <p:nvPr/>
        </p:nvSpPr>
        <p:spPr>
          <a:xfrm rot="5400000">
            <a:off x="6174848" y="4079284"/>
            <a:ext cx="1078220" cy="2871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latin typeface="Consolas"/>
                <a:cs typeface="Consolas"/>
              </a:rPr>
              <a:t>ioctl</a:t>
            </a:r>
            <a:r>
              <a:rPr lang="en-US" dirty="0" smtClean="0">
                <a:latin typeface="Consolas"/>
                <a:cs typeface="Consolas"/>
              </a:rPr>
              <a:t>()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24" name="Rectangle 23"/>
          <p:cNvSpPr/>
          <p:nvPr/>
        </p:nvSpPr>
        <p:spPr>
          <a:xfrm rot="5400000">
            <a:off x="6575120" y="4079284"/>
            <a:ext cx="1078219" cy="2871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Consolas"/>
                <a:cs typeface="Consolas"/>
              </a:rPr>
              <a:t>write()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25" name="Rectangle 24"/>
          <p:cNvSpPr/>
          <p:nvPr/>
        </p:nvSpPr>
        <p:spPr>
          <a:xfrm rot="5400000">
            <a:off x="7037758" y="4016913"/>
            <a:ext cx="953477" cy="2871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Consolas"/>
                <a:cs typeface="Consolas"/>
              </a:rPr>
              <a:t>exit()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26" name="Rectangle 25"/>
          <p:cNvSpPr/>
          <p:nvPr/>
        </p:nvSpPr>
        <p:spPr>
          <a:xfrm rot="5400000">
            <a:off x="3316238" y="4135980"/>
            <a:ext cx="1191632" cy="2871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latin typeface="Consolas"/>
                <a:cs typeface="Consolas"/>
              </a:rPr>
              <a:t>munmap</a:t>
            </a:r>
            <a:r>
              <a:rPr lang="en-US" dirty="0" smtClean="0">
                <a:latin typeface="Consolas"/>
                <a:cs typeface="Consolas"/>
              </a:rPr>
              <a:t>()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29" name="Rectangle 28"/>
          <p:cNvSpPr/>
          <p:nvPr/>
        </p:nvSpPr>
        <p:spPr>
          <a:xfrm rot="5400000">
            <a:off x="3835582" y="4016908"/>
            <a:ext cx="953488" cy="2871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latin typeface="Consolas"/>
                <a:cs typeface="Consolas"/>
              </a:rPr>
              <a:t>mmap</a:t>
            </a:r>
            <a:r>
              <a:rPr lang="en-US" dirty="0" smtClean="0">
                <a:latin typeface="Consolas"/>
                <a:cs typeface="Consolas"/>
              </a:rPr>
              <a:t>()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0" name="Rectangle 29"/>
          <p:cNvSpPr/>
          <p:nvPr/>
        </p:nvSpPr>
        <p:spPr>
          <a:xfrm rot="5400000">
            <a:off x="1314878" y="4135983"/>
            <a:ext cx="1191632" cy="2871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latin typeface="Consolas"/>
                <a:cs typeface="Consolas"/>
              </a:rPr>
              <a:t>execve</a:t>
            </a:r>
            <a:r>
              <a:rPr lang="en-US" dirty="0" smtClean="0">
                <a:latin typeface="Consolas"/>
                <a:cs typeface="Consolas"/>
              </a:rPr>
              <a:t>()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1" name="Rectangle 30"/>
          <p:cNvSpPr/>
          <p:nvPr/>
        </p:nvSpPr>
        <p:spPr>
          <a:xfrm rot="5400000">
            <a:off x="2572395" y="4079282"/>
            <a:ext cx="1078229" cy="2871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Consolas"/>
                <a:cs typeface="Consolas"/>
              </a:rPr>
              <a:t>break()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2" name="Rectangle 31"/>
          <p:cNvSpPr/>
          <p:nvPr/>
        </p:nvSpPr>
        <p:spPr>
          <a:xfrm rot="5400000">
            <a:off x="1962329" y="4289072"/>
            <a:ext cx="1497817" cy="2871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latin typeface="Consolas"/>
                <a:cs typeface="Consolas"/>
              </a:rPr>
              <a:t>issetgid</a:t>
            </a:r>
            <a:r>
              <a:rPr lang="en-US" dirty="0" smtClean="0">
                <a:latin typeface="Consolas"/>
                <a:cs typeface="Consolas"/>
              </a:rPr>
              <a:t>()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3" name="Rectangle 32"/>
          <p:cNvSpPr/>
          <p:nvPr/>
        </p:nvSpPr>
        <p:spPr>
          <a:xfrm rot="5400000">
            <a:off x="1513784" y="4337346"/>
            <a:ext cx="1594364" cy="2871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latin typeface="Consolas"/>
                <a:cs typeface="Consolas"/>
              </a:rPr>
              <a:t>readlinnk</a:t>
            </a:r>
            <a:r>
              <a:rPr lang="en-US" dirty="0" smtClean="0">
                <a:latin typeface="Consolas"/>
                <a:cs typeface="Consolas"/>
              </a:rPr>
              <a:t>()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4" name="Rectangle 33"/>
          <p:cNvSpPr/>
          <p:nvPr/>
        </p:nvSpPr>
        <p:spPr>
          <a:xfrm rot="5400000">
            <a:off x="4517058" y="4135984"/>
            <a:ext cx="1191623" cy="2871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latin typeface="Consolas"/>
                <a:cs typeface="Consolas"/>
              </a:rPr>
              <a:t>munmap</a:t>
            </a:r>
            <a:r>
              <a:rPr lang="en-US" dirty="0" smtClean="0">
                <a:latin typeface="Consolas"/>
                <a:cs typeface="Consolas"/>
              </a:rPr>
              <a:t>()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5" name="Rectangle 34"/>
          <p:cNvSpPr/>
          <p:nvPr/>
        </p:nvSpPr>
        <p:spPr>
          <a:xfrm rot="5400000">
            <a:off x="5036403" y="4016913"/>
            <a:ext cx="953478" cy="2871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latin typeface="Consolas"/>
                <a:cs typeface="Consolas"/>
              </a:rPr>
              <a:t>mmap</a:t>
            </a:r>
            <a:r>
              <a:rPr lang="en-US" dirty="0" smtClean="0">
                <a:latin typeface="Consolas"/>
                <a:cs typeface="Consolas"/>
              </a:rPr>
              <a:t>()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6" name="Rectangle 35"/>
          <p:cNvSpPr/>
          <p:nvPr/>
        </p:nvSpPr>
        <p:spPr>
          <a:xfrm rot="5400000">
            <a:off x="4116781" y="4135979"/>
            <a:ext cx="1191634" cy="2871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latin typeface="Consolas"/>
                <a:cs typeface="Consolas"/>
              </a:rPr>
              <a:t>munmap</a:t>
            </a:r>
            <a:r>
              <a:rPr lang="en-US" dirty="0" smtClean="0">
                <a:latin typeface="Consolas"/>
                <a:cs typeface="Consolas"/>
              </a:rPr>
              <a:t>()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6242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and images online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5330" y="2531450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2"/>
              </a:rPr>
              <a:t>https://people.freebsd.org/~brooks/talks</a:t>
            </a:r>
            <a:r>
              <a:rPr lang="en-US" sz="2400" dirty="0" smtClean="0">
                <a:hlinkClick r:id="rId2"/>
              </a:rPr>
              <a:t>/eurobsdcon2016</a:t>
            </a:r>
            <a:r>
              <a:rPr lang="en-US" sz="2400" dirty="0">
                <a:hlinkClick r:id="rId2"/>
              </a:rPr>
              <a:t>-</a:t>
            </a:r>
            <a:r>
              <a:rPr lang="en-US" sz="2400" dirty="0" smtClean="0">
                <a:hlinkClick r:id="rId2"/>
              </a:rPr>
              <a:t>helloworld</a:t>
            </a:r>
            <a:endParaRPr lang="en-US" sz="2400" dirty="0" smtClean="0"/>
          </a:p>
          <a:p>
            <a:pPr algn="ctr"/>
            <a:r>
              <a:rPr lang="en-US" sz="2400" dirty="0" smtClean="0"/>
              <a:t>or</a:t>
            </a:r>
          </a:p>
          <a:p>
            <a:pPr algn="ctr"/>
            <a:r>
              <a:rPr lang="en-US" sz="3600" dirty="0"/>
              <a:t>http://</a:t>
            </a:r>
            <a:r>
              <a:rPr lang="en-US" sz="3600" dirty="0" err="1"/>
              <a:t>bit.ly</a:t>
            </a:r>
            <a:r>
              <a:rPr lang="en-US" sz="3600" dirty="0"/>
              <a:t>/</a:t>
            </a:r>
            <a:r>
              <a:rPr lang="en-US" sz="3600" dirty="0" err="1"/>
              <a:t>helloworld-eurobsd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8438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/>
                <a:cs typeface="Consolas"/>
              </a:rPr>
              <a:t>e</a:t>
            </a:r>
            <a:r>
              <a:rPr lang="en-US" dirty="0" err="1" smtClean="0">
                <a:latin typeface="Consolas"/>
                <a:cs typeface="Consolas"/>
              </a:rPr>
              <a:t>xecve</a:t>
            </a:r>
            <a:r>
              <a:rPr lang="en-US" dirty="0" smtClean="0">
                <a:latin typeface="Consolas"/>
                <a:cs typeface="Consolas"/>
              </a:rPr>
              <a:t>()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0268"/>
            <a:ext cx="9144000" cy="27539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430269"/>
            <a:ext cx="612340" cy="2753940"/>
          </a:xfrm>
          <a:prstGeom prst="rect">
            <a:avLst/>
          </a:prstGeom>
          <a:solidFill>
            <a:schemeClr val="accent2">
              <a:alpha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92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nsolas"/>
                <a:cs typeface="Consolas"/>
              </a:rPr>
              <a:t>exec_copyin_args</a:t>
            </a:r>
            <a:r>
              <a:rPr lang="en-US" dirty="0" smtClean="0">
                <a:latin typeface="Consolas"/>
                <a:cs typeface="Consolas"/>
              </a:rPr>
              <a:t>()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sys_execve-exec_copyin_arg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9144000" cy="2436872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320594" y="1269336"/>
            <a:ext cx="1417455" cy="861083"/>
          </a:xfrm>
          <a:prstGeom prst="wedgeRoundRectCallout">
            <a:avLst>
              <a:gd name="adj1" fmla="val -29633"/>
              <a:gd name="adj2" fmla="val 245346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Allocate memory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6448983" y="1407356"/>
            <a:ext cx="1417455" cy="1068247"/>
          </a:xfrm>
          <a:prstGeom prst="wedgeRoundRectCallout">
            <a:avLst>
              <a:gd name="adj1" fmla="val -243233"/>
              <a:gd name="adj2" fmla="val 208191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Copy in program path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60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nsolas"/>
                <a:cs typeface="Consolas"/>
              </a:rPr>
              <a:t>sys_execve</a:t>
            </a:r>
            <a:r>
              <a:rPr lang="en-US" dirty="0" smtClean="0">
                <a:latin typeface="Consolas"/>
                <a:cs typeface="Consolas"/>
              </a:rPr>
              <a:t>()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0268"/>
            <a:ext cx="9144000" cy="27539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2340" y="2430268"/>
            <a:ext cx="8531660" cy="2753940"/>
          </a:xfrm>
          <a:prstGeom prst="rect">
            <a:avLst/>
          </a:prstGeom>
          <a:solidFill>
            <a:schemeClr val="accent2">
              <a:alpha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6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/>
                <a:cs typeface="Consolas"/>
              </a:rPr>
              <a:t>k</a:t>
            </a:r>
            <a:r>
              <a:rPr lang="en-US" dirty="0" err="1" smtClean="0">
                <a:latin typeface="Consolas"/>
                <a:cs typeface="Consolas"/>
              </a:rPr>
              <a:t>ern_execve</a:t>
            </a:r>
            <a:r>
              <a:rPr lang="en-US" dirty="0" smtClean="0">
                <a:latin typeface="Consolas"/>
                <a:cs typeface="Consolas"/>
              </a:rPr>
              <a:t>()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 descr="sys_execve-kern_execv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6300"/>
            <a:ext cx="9144000" cy="2562161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39159" y="1100002"/>
            <a:ext cx="1403032" cy="961607"/>
          </a:xfrm>
          <a:prstGeom prst="wedgeRoundRectCallout">
            <a:avLst>
              <a:gd name="adj1" fmla="val -48336"/>
              <a:gd name="adj2" fmla="val 270901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onsolas"/>
                <a:cs typeface="Consolas"/>
              </a:rPr>
              <a:t>namei</a:t>
            </a:r>
            <a:r>
              <a:rPr lang="en-US" dirty="0" smtClean="0">
                <a:latin typeface="Consolas"/>
                <a:cs typeface="Consolas"/>
              </a:rPr>
              <a:t>()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/>
              <a:t>Resolve path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39159" y="5394743"/>
            <a:ext cx="3439183" cy="961607"/>
          </a:xfrm>
          <a:prstGeom prst="wedgeRoundRectCallout">
            <a:avLst>
              <a:gd name="adj1" fmla="val -44931"/>
              <a:gd name="adj2" fmla="val -170156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onsolas"/>
                <a:cs typeface="Consolas"/>
              </a:rPr>
              <a:t>e</a:t>
            </a:r>
            <a:r>
              <a:rPr lang="en-US" dirty="0" err="1" smtClean="0">
                <a:latin typeface="Consolas"/>
                <a:cs typeface="Consolas"/>
              </a:rPr>
              <a:t>xec_check_permissions</a:t>
            </a:r>
            <a:r>
              <a:rPr lang="en-US" dirty="0" smtClean="0">
                <a:latin typeface="Consolas"/>
                <a:cs typeface="Consolas"/>
              </a:rPr>
              <a:t>()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/>
              <a:t>Check that the file has the right permissions and open it.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3730742" y="5362496"/>
            <a:ext cx="3439183" cy="961607"/>
          </a:xfrm>
          <a:prstGeom prst="wedgeRoundRectCallout">
            <a:avLst>
              <a:gd name="adj1" fmla="val -147474"/>
              <a:gd name="adj2" fmla="val -170156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onsolas"/>
                <a:cs typeface="Consolas"/>
              </a:rPr>
              <a:t>exec_map_first_page</a:t>
            </a:r>
            <a:r>
              <a:rPr lang="en-US" dirty="0" smtClean="0">
                <a:latin typeface="Consolas"/>
                <a:cs typeface="Consolas"/>
              </a:rPr>
              <a:t>()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/>
              <a:t>Map the header into kernel memory.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62868" y="2061609"/>
            <a:ext cx="7087274" cy="2753940"/>
          </a:xfrm>
          <a:prstGeom prst="rect">
            <a:avLst/>
          </a:prstGeom>
          <a:solidFill>
            <a:schemeClr val="accent2">
              <a:alpha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29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2" animBg="1"/>
      <p:bldP spid="7" grpId="0" animBg="1"/>
      <p:bldP spid="7" grpId="2" animBg="1"/>
      <p:bldP spid="9" grpId="0" animBg="1"/>
      <p:bldP spid="9" grpId="2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/>
                <a:cs typeface="Consolas"/>
              </a:rPr>
              <a:t>exec_elf64_imgact()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 descr="sys_execve-kern_execve-exec_elf64_imga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0900"/>
            <a:ext cx="9144000" cy="25938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120899"/>
            <a:ext cx="1859701" cy="2593879"/>
          </a:xfrm>
          <a:prstGeom prst="rect">
            <a:avLst/>
          </a:prstGeom>
          <a:solidFill>
            <a:schemeClr val="accent2">
              <a:alpha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77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nsolas"/>
                <a:cs typeface="Consolas"/>
              </a:rPr>
              <a:t>exec_new_vmspace</a:t>
            </a:r>
            <a:r>
              <a:rPr lang="en-US" dirty="0" smtClean="0">
                <a:latin typeface="Consolas"/>
                <a:cs typeface="Consolas"/>
              </a:rPr>
              <a:t>()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 descr="sys_execve-kern_execve-exec_elf64_imgact-exec_new_vmspa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6300"/>
            <a:ext cx="9144000" cy="2548077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39159" y="1407357"/>
            <a:ext cx="2797808" cy="1135056"/>
          </a:xfrm>
          <a:prstGeom prst="wedgeRoundRectCallout">
            <a:avLst>
              <a:gd name="adj1" fmla="val 51786"/>
              <a:gd name="adj2" fmla="val 173987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onsolas"/>
                <a:cs typeface="Consolas"/>
              </a:rPr>
              <a:t>pmap_remove_pages</a:t>
            </a:r>
            <a:r>
              <a:rPr lang="en-US" dirty="0" smtClean="0">
                <a:latin typeface="Consolas"/>
                <a:cs typeface="Consolas"/>
              </a:rPr>
              <a:t>()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err="1" smtClean="0">
                <a:latin typeface="Consolas"/>
                <a:cs typeface="Consolas"/>
              </a:rPr>
              <a:t>vm_map_remove</a:t>
            </a:r>
            <a:r>
              <a:rPr lang="en-US" dirty="0" smtClean="0">
                <a:latin typeface="Consolas"/>
                <a:cs typeface="Consolas"/>
              </a:rPr>
              <a:t>()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/>
              <a:t>Evict all page mappings from the address space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5967567" y="1234568"/>
            <a:ext cx="2797808" cy="961607"/>
          </a:xfrm>
          <a:prstGeom prst="wedgeRoundRectCallout">
            <a:avLst>
              <a:gd name="adj1" fmla="val 52191"/>
              <a:gd name="adj2" fmla="val 235523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onsolas"/>
                <a:cs typeface="Consolas"/>
              </a:rPr>
              <a:t>vm_map_stack</a:t>
            </a:r>
            <a:r>
              <a:rPr lang="en-US" dirty="0" smtClean="0">
                <a:latin typeface="Consolas"/>
                <a:cs typeface="Consolas"/>
              </a:rPr>
              <a:t>()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/>
              <a:t>Map a stack into the </a:t>
            </a:r>
            <a:r>
              <a:rPr lang="en-US" dirty="0" err="1" smtClean="0"/>
              <a:t>addres</a:t>
            </a:r>
            <a:r>
              <a:rPr lang="en-US" dirty="0" smtClean="0"/>
              <a:t> space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9159" y="5443307"/>
            <a:ext cx="8898532" cy="4309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36746" y="5443307"/>
            <a:ext cx="1621568" cy="4309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965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/>
                <a:cs typeface="Consolas"/>
              </a:rPr>
              <a:t>exec_elf64_imgact()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 descr="sys_execve-kern_execve-exec_elf64_imga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0900"/>
            <a:ext cx="9144000" cy="25938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9159" y="5443307"/>
            <a:ext cx="8898532" cy="4309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36746" y="5443307"/>
            <a:ext cx="1621568" cy="4309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Stack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29710" y="1407356"/>
            <a:ext cx="2797808" cy="961607"/>
          </a:xfrm>
          <a:prstGeom prst="wedgeRoundRectCallout">
            <a:avLst>
              <a:gd name="adj1" fmla="val 52191"/>
              <a:gd name="adj2" fmla="val 235523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onsolas"/>
                <a:cs typeface="Consolas"/>
              </a:rPr>
              <a:t>elf_load_section</a:t>
            </a:r>
            <a:r>
              <a:rPr lang="en-US" dirty="0" smtClean="0">
                <a:latin typeface="Consolas"/>
                <a:cs typeface="Consolas"/>
              </a:rPr>
              <a:t>()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/>
              <a:t>Map </a:t>
            </a:r>
            <a:r>
              <a:rPr lang="en-US" dirty="0" smtClean="0">
                <a:latin typeface="Consolas"/>
                <a:cs typeface="Consolas"/>
              </a:rPr>
              <a:t>.text </a:t>
            </a:r>
            <a:r>
              <a:rPr lang="en-US" dirty="0" smtClean="0"/>
              <a:t>section into memory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17269" y="5443307"/>
            <a:ext cx="963869" cy="4309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nsolas"/>
                <a:cs typeface="Consolas"/>
              </a:rPr>
              <a:t>.text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239883" y="1407356"/>
            <a:ext cx="2797808" cy="961607"/>
          </a:xfrm>
          <a:prstGeom prst="wedgeRoundRectCallout">
            <a:avLst>
              <a:gd name="adj1" fmla="val 25845"/>
              <a:gd name="adj2" fmla="val 226089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onsolas"/>
                <a:cs typeface="Consolas"/>
              </a:rPr>
              <a:t>elf_load_section</a:t>
            </a:r>
            <a:r>
              <a:rPr lang="en-US" dirty="0" smtClean="0">
                <a:latin typeface="Consolas"/>
                <a:cs typeface="Consolas"/>
              </a:rPr>
              <a:t>()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/>
              <a:t>Map </a:t>
            </a:r>
            <a:r>
              <a:rPr lang="en-US" dirty="0" smtClean="0">
                <a:latin typeface="Consolas"/>
                <a:cs typeface="Consolas"/>
              </a:rPr>
              <a:t>.data </a:t>
            </a:r>
            <a:r>
              <a:rPr lang="en-US" dirty="0" smtClean="0"/>
              <a:t>section into memory and create </a:t>
            </a:r>
            <a:r>
              <a:rPr lang="en-US" dirty="0" err="1" smtClean="0">
                <a:latin typeface="Consolas"/>
                <a:cs typeface="Consolas"/>
              </a:rPr>
              <a:t>bss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81138" y="5443307"/>
            <a:ext cx="963869" cy="4309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nsolas"/>
                <a:cs typeface="Consolas"/>
              </a:rPr>
              <a:t>.data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45008" y="5443307"/>
            <a:ext cx="573338" cy="4309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onsolas"/>
                <a:cs typeface="Consolas"/>
              </a:rPr>
              <a:t>bss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325729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K&amp;R: </a:t>
            </a:r>
            <a:r>
              <a:rPr lang="en-US" i="1" dirty="0"/>
              <a:t>The C Programming Language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1993900"/>
            <a:ext cx="7645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/>
                <a:cs typeface="Consolas"/>
              </a:rPr>
              <a:t>#include &lt;</a:t>
            </a:r>
            <a:r>
              <a:rPr lang="en-US" sz="3200" dirty="0" err="1">
                <a:latin typeface="Consolas"/>
                <a:cs typeface="Consolas"/>
              </a:rPr>
              <a:t>stdio.h</a:t>
            </a:r>
            <a:r>
              <a:rPr lang="en-US" sz="3200" dirty="0">
                <a:latin typeface="Consolas"/>
                <a:cs typeface="Consolas"/>
              </a:rPr>
              <a:t>&gt;</a:t>
            </a:r>
          </a:p>
          <a:p>
            <a:endParaRPr lang="en-US" sz="3200" dirty="0" smtClean="0">
              <a:latin typeface="Consolas"/>
              <a:cs typeface="Consolas"/>
            </a:endParaRPr>
          </a:p>
          <a:p>
            <a:endParaRPr lang="en-US" sz="3200" dirty="0">
              <a:latin typeface="Consolas"/>
              <a:cs typeface="Consolas"/>
            </a:endParaRPr>
          </a:p>
          <a:p>
            <a:r>
              <a:rPr lang="en-US" sz="3200" dirty="0" smtClean="0">
                <a:latin typeface="Consolas"/>
                <a:cs typeface="Consolas"/>
              </a:rPr>
              <a:t>main()</a:t>
            </a:r>
            <a:endParaRPr lang="en-US" sz="3200" dirty="0">
              <a:latin typeface="Consolas"/>
              <a:cs typeface="Consolas"/>
            </a:endParaRPr>
          </a:p>
          <a:p>
            <a:r>
              <a:rPr lang="en-US" sz="3200" dirty="0" smtClean="0">
                <a:latin typeface="Consolas"/>
                <a:cs typeface="Consolas"/>
              </a:rPr>
              <a:t>{</a:t>
            </a:r>
            <a:endParaRPr lang="en-US" sz="3200" dirty="0">
              <a:latin typeface="Consolas"/>
              <a:cs typeface="Consolas"/>
            </a:endParaRPr>
          </a:p>
          <a:p>
            <a:r>
              <a:rPr lang="en-US" sz="3200" dirty="0" smtClean="0">
                <a:latin typeface="Consolas"/>
                <a:cs typeface="Consolas"/>
              </a:rPr>
              <a:t>  </a:t>
            </a:r>
            <a:r>
              <a:rPr lang="en-US" sz="3200" dirty="0" err="1" smtClean="0">
                <a:latin typeface="Consolas"/>
                <a:cs typeface="Consolas"/>
              </a:rPr>
              <a:t>printf</a:t>
            </a:r>
            <a:r>
              <a:rPr lang="en-US" sz="3200" dirty="0" smtClean="0">
                <a:latin typeface="Consolas"/>
                <a:cs typeface="Consolas"/>
              </a:rPr>
              <a:t>(</a:t>
            </a:r>
            <a:r>
              <a:rPr lang="en-US" sz="3200" dirty="0">
                <a:latin typeface="Consolas"/>
                <a:cs typeface="Consolas"/>
              </a:rPr>
              <a:t>"</a:t>
            </a:r>
            <a:r>
              <a:rPr lang="en-US" sz="3200" dirty="0" smtClean="0">
                <a:latin typeface="Consolas"/>
                <a:cs typeface="Consolas"/>
              </a:rPr>
              <a:t>hello, world\n</a:t>
            </a:r>
            <a:r>
              <a:rPr lang="en-US" sz="3200" dirty="0">
                <a:latin typeface="Consolas"/>
                <a:cs typeface="Consolas"/>
              </a:rPr>
              <a:t>"</a:t>
            </a:r>
            <a:r>
              <a:rPr lang="en-US" sz="3200" dirty="0" smtClean="0">
                <a:latin typeface="Consolas"/>
                <a:cs typeface="Consolas"/>
              </a:rPr>
              <a:t>)</a:t>
            </a:r>
            <a:r>
              <a:rPr lang="en-US" sz="3200" dirty="0">
                <a:latin typeface="Consolas"/>
                <a:cs typeface="Consolas"/>
              </a:rPr>
              <a:t>;</a:t>
            </a:r>
          </a:p>
          <a:p>
            <a:r>
              <a:rPr lang="en-US" sz="3200" dirty="0" smtClean="0">
                <a:latin typeface="Consolas"/>
                <a:cs typeface="Consolas"/>
              </a:rPr>
              <a:t>}</a:t>
            </a:r>
            <a:endParaRPr lang="en-US" sz="32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148160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/>
                <a:cs typeface="Consolas"/>
              </a:rPr>
              <a:t>k</a:t>
            </a:r>
            <a:r>
              <a:rPr lang="en-US" dirty="0" err="1" smtClean="0">
                <a:latin typeface="Consolas"/>
                <a:cs typeface="Consolas"/>
              </a:rPr>
              <a:t>ern_execve</a:t>
            </a:r>
            <a:r>
              <a:rPr lang="en-US" dirty="0" smtClean="0">
                <a:latin typeface="Consolas"/>
                <a:cs typeface="Consolas"/>
              </a:rPr>
              <a:t>()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 descr="sys_execve-kern_execv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6300"/>
            <a:ext cx="9144000" cy="2562161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92776" y="1280016"/>
            <a:ext cx="3439183" cy="1146792"/>
          </a:xfrm>
          <a:prstGeom prst="wedgeRoundRectCallout">
            <a:avLst>
              <a:gd name="adj1" fmla="val 185213"/>
              <a:gd name="adj2" fmla="val 202400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onsolas"/>
                <a:cs typeface="Consolas"/>
              </a:rPr>
              <a:t>exec_copyout_strings</a:t>
            </a:r>
            <a:r>
              <a:rPr lang="en-US" dirty="0" smtClean="0">
                <a:latin typeface="Consolas"/>
                <a:cs typeface="Consolas"/>
              </a:rPr>
              <a:t>()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elf64_freebsd_fixup()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/>
              <a:t>Copy </a:t>
            </a:r>
            <a:r>
              <a:rPr lang="en-US" dirty="0" err="1" smtClean="0">
                <a:latin typeface="Consolas"/>
                <a:cs typeface="Consolas"/>
              </a:rPr>
              <a:t>argv</a:t>
            </a:r>
            <a:r>
              <a:rPr lang="en-US" dirty="0" smtClean="0"/>
              <a:t>, </a:t>
            </a:r>
            <a:r>
              <a:rPr lang="en-US" dirty="0" err="1" smtClean="0">
                <a:latin typeface="Consolas"/>
                <a:cs typeface="Consolas"/>
              </a:rPr>
              <a:t>envp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 to the stack and adjust stack pointer.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5606768" y="1280016"/>
            <a:ext cx="3439183" cy="1146792"/>
          </a:xfrm>
          <a:prstGeom prst="wedgeRoundRectCallout">
            <a:avLst>
              <a:gd name="adj1" fmla="val 38818"/>
              <a:gd name="adj2" fmla="val 203389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onsolas"/>
                <a:cs typeface="Consolas"/>
              </a:rPr>
              <a:t>exec_setregs</a:t>
            </a:r>
            <a:r>
              <a:rPr lang="en-US" dirty="0" smtClean="0">
                <a:latin typeface="Consolas"/>
                <a:cs typeface="Consolas"/>
              </a:rPr>
              <a:t>()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/>
              <a:t>Set initial register context to enter </a:t>
            </a:r>
            <a:r>
              <a:rPr lang="en-US" dirty="0" smtClean="0">
                <a:latin typeface="Consolas"/>
                <a:cs typeface="Consolas"/>
              </a:rPr>
              <a:t>__start()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9159" y="5443307"/>
            <a:ext cx="8898532" cy="4309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36746" y="5443307"/>
            <a:ext cx="1621568" cy="4309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Stack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717269" y="5443307"/>
            <a:ext cx="963869" cy="4309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nsolas"/>
                <a:cs typeface="Consolas"/>
              </a:rPr>
              <a:t>.text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81138" y="5443307"/>
            <a:ext cx="963869" cy="4309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nsolas"/>
                <a:cs typeface="Consolas"/>
              </a:rPr>
              <a:t>.data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45008" y="5443307"/>
            <a:ext cx="573338" cy="4309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onsolas"/>
                <a:cs typeface="Consolas"/>
              </a:rPr>
              <a:t>bss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08843" y="5443307"/>
            <a:ext cx="249471" cy="4309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55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1" grpId="0" animBg="1"/>
      <p:bldP spid="11" grpId="2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nsolas"/>
                <a:cs typeface="Consolas"/>
              </a:rPr>
              <a:t>sys_execve</a:t>
            </a:r>
            <a:r>
              <a:rPr lang="en-US" dirty="0" smtClean="0">
                <a:latin typeface="Consolas"/>
                <a:cs typeface="Consolas"/>
              </a:rPr>
              <a:t>()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0268"/>
            <a:ext cx="9144000" cy="27539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9159" y="5443307"/>
            <a:ext cx="8898532" cy="4309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36746" y="5443307"/>
            <a:ext cx="1621568" cy="4309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Stack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17269" y="5443307"/>
            <a:ext cx="963869" cy="4309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nsolas"/>
                <a:cs typeface="Consolas"/>
              </a:rPr>
              <a:t>.text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81138" y="5443307"/>
            <a:ext cx="963869" cy="4309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nsolas"/>
                <a:cs typeface="Consolas"/>
              </a:rPr>
              <a:t>.data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45008" y="5443307"/>
            <a:ext cx="573338" cy="4309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onsolas"/>
                <a:cs typeface="Consolas"/>
              </a:rPr>
              <a:t>bss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08843" y="5443307"/>
            <a:ext cx="249471" cy="4309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45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Returning to </a:t>
            </a:r>
            <a:r>
              <a:rPr lang="en-US" dirty="0" err="1" smtClean="0"/>
              <a:t>userspace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Stack is mapped into address space</a:t>
            </a:r>
          </a:p>
          <a:p>
            <a:r>
              <a:rPr lang="en-US" dirty="0" smtClean="0"/>
              <a:t>Program is mapped into address space</a:t>
            </a:r>
          </a:p>
          <a:p>
            <a:r>
              <a:rPr lang="en-US" dirty="0" smtClean="0"/>
              <a:t>Strings, </a:t>
            </a:r>
            <a:r>
              <a:rPr lang="en-US" dirty="0" err="1" smtClean="0">
                <a:latin typeface="Consolas"/>
                <a:cs typeface="Consolas"/>
              </a:rPr>
              <a:t>argv</a:t>
            </a:r>
            <a:r>
              <a:rPr lang="en-US" dirty="0" smtClean="0"/>
              <a:t>, </a:t>
            </a:r>
            <a:r>
              <a:rPr lang="en-US" dirty="0" err="1" smtClean="0">
                <a:latin typeface="Consolas"/>
                <a:cs typeface="Consolas"/>
              </a:rPr>
              <a:t>envp</a:t>
            </a:r>
            <a:r>
              <a:rPr lang="en-US" dirty="0" smtClean="0"/>
              <a:t>, signal handler, </a:t>
            </a:r>
            <a:r>
              <a:rPr lang="en-US" dirty="0" err="1" smtClean="0"/>
              <a:t>etc</a:t>
            </a:r>
            <a:r>
              <a:rPr lang="en-US" dirty="0" smtClean="0"/>
              <a:t> are on the top of the stack</a:t>
            </a:r>
          </a:p>
          <a:p>
            <a:r>
              <a:rPr lang="en-US" dirty="0" smtClean="0"/>
              <a:t>Register state is set up to call </a:t>
            </a:r>
            <a:r>
              <a:rPr lang="en-US" dirty="0" smtClean="0">
                <a:latin typeface="Consolas"/>
                <a:cs typeface="Consolas"/>
              </a:rPr>
              <a:t>__start()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9159" y="5443307"/>
            <a:ext cx="8898532" cy="4309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36746" y="5443307"/>
            <a:ext cx="1621568" cy="4309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Stack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17269" y="5443307"/>
            <a:ext cx="963869" cy="4309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nsolas"/>
                <a:cs typeface="Consolas"/>
              </a:rPr>
              <a:t>.text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81138" y="5443307"/>
            <a:ext cx="963869" cy="4309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nsolas"/>
                <a:cs typeface="Consolas"/>
              </a:rPr>
              <a:t>.data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45008" y="5443307"/>
            <a:ext cx="573338" cy="4309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onsolas"/>
                <a:cs typeface="Consolas"/>
              </a:rPr>
              <a:t>bss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08843" y="5443307"/>
            <a:ext cx="249471" cy="4309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44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 i386 ABI stack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9427" y="1575587"/>
            <a:ext cx="8763120" cy="1162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7258124" y="1932035"/>
            <a:ext cx="1162221" cy="4493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rtld</a:t>
            </a:r>
            <a:r>
              <a:rPr lang="en-US" dirty="0" smtClean="0"/>
              <a:t> path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5400000">
            <a:off x="3353167" y="1932035"/>
            <a:ext cx="1162221" cy="4493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argc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5400000">
            <a:off x="3802492" y="1932035"/>
            <a:ext cx="1162221" cy="4493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</a:t>
            </a:r>
            <a:r>
              <a:rPr lang="en-US" dirty="0" err="1" smtClean="0"/>
              <a:t>rgv</a:t>
            </a:r>
            <a:r>
              <a:rPr lang="en-US" dirty="0" smtClean="0"/>
              <a:t>[]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5400000">
            <a:off x="4251817" y="1932035"/>
            <a:ext cx="1162221" cy="4493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environ[]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5400000">
            <a:off x="7707449" y="1932035"/>
            <a:ext cx="1162221" cy="4493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sigcode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5400000">
            <a:off x="6808039" y="1932035"/>
            <a:ext cx="1162221" cy="4493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canary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5400000">
            <a:off x="6278699" y="1852021"/>
            <a:ext cx="1162221" cy="6093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pagesizes</a:t>
            </a:r>
            <a:endParaRPr lang="en-US" dirty="0" smtClean="0"/>
          </a:p>
          <a:p>
            <a:pPr algn="ctr"/>
            <a:r>
              <a:rPr lang="en-US" dirty="0" smtClean="0"/>
              <a:t>array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5400000">
            <a:off x="4781157" y="1852022"/>
            <a:ext cx="1162221" cy="6093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ELF </a:t>
            </a:r>
            <a:r>
              <a:rPr lang="en-US" dirty="0" err="1" smtClean="0"/>
              <a:t>auxargs</a:t>
            </a:r>
            <a:endParaRPr lang="en-US" dirty="0" smtClean="0"/>
          </a:p>
        </p:txBody>
      </p:sp>
      <p:sp>
        <p:nvSpPr>
          <p:cNvPr id="18" name="Rectangle 17"/>
          <p:cNvSpPr/>
          <p:nvPr/>
        </p:nvSpPr>
        <p:spPr>
          <a:xfrm rot="5400000">
            <a:off x="5529928" y="1712604"/>
            <a:ext cx="1162221" cy="8881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</a:t>
            </a:r>
            <a:r>
              <a:rPr lang="en-US" dirty="0" err="1" smtClean="0"/>
              <a:t>rg</a:t>
            </a:r>
            <a:r>
              <a:rPr lang="en-US" dirty="0" smtClean="0"/>
              <a:t> and </a:t>
            </a:r>
            <a:r>
              <a:rPr lang="en-US" dirty="0" err="1" smtClean="0"/>
              <a:t>env</a:t>
            </a:r>
            <a:r>
              <a:rPr lang="en-US" dirty="0" smtClean="0"/>
              <a:t> strings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 rot="5400000">
            <a:off x="8156774" y="1932037"/>
            <a:ext cx="1162221" cy="4493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</a:t>
            </a:r>
            <a:r>
              <a:rPr lang="en-US" dirty="0" err="1" smtClean="0"/>
              <a:t>s_strings</a:t>
            </a:r>
            <a:endParaRPr lang="en-US" dirty="0"/>
          </a:p>
        </p:txBody>
      </p:sp>
      <p:sp>
        <p:nvSpPr>
          <p:cNvPr id="20" name="Up Arrow 19"/>
          <p:cNvSpPr/>
          <p:nvPr/>
        </p:nvSpPr>
        <p:spPr>
          <a:xfrm>
            <a:off x="3467299" y="2737808"/>
            <a:ext cx="484632" cy="85668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nsolas"/>
                <a:cs typeface="Consolas"/>
              </a:rPr>
              <a:t>SP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45250" y="4023629"/>
            <a:ext cx="50919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dirty="0" smtClean="0">
                <a:latin typeface="Consolas"/>
                <a:cs typeface="Consolas"/>
              </a:rPr>
              <a:t>__start(char **</a:t>
            </a:r>
            <a:r>
              <a:rPr lang="en-US" sz="2400" dirty="0" err="1" smtClean="0">
                <a:latin typeface="Consolas"/>
                <a:cs typeface="Consolas"/>
              </a:rPr>
              <a:t>ap</a:t>
            </a:r>
            <a:r>
              <a:rPr lang="en-US" sz="2400" dirty="0" smtClean="0">
                <a:latin typeface="Consolas"/>
                <a:cs typeface="Consolas"/>
              </a:rPr>
              <a:t>, </a:t>
            </a:r>
            <a:r>
              <a:rPr lang="is-IS" sz="2400" dirty="0" smtClean="0">
                <a:latin typeface="Consolas"/>
                <a:cs typeface="Consolas"/>
              </a:rPr>
              <a:t>…) {</a:t>
            </a:r>
          </a:p>
          <a:p>
            <a:r>
              <a:rPr lang="is-IS" sz="2400" dirty="0" smtClean="0">
                <a:latin typeface="Consolas"/>
                <a:cs typeface="Consolas"/>
              </a:rPr>
              <a:t>	...</a:t>
            </a:r>
          </a:p>
          <a:p>
            <a:r>
              <a:rPr lang="is-IS" sz="2400" dirty="0" smtClean="0">
                <a:latin typeface="Consolas"/>
                <a:cs typeface="Consolas"/>
              </a:rPr>
              <a:t>        </a:t>
            </a:r>
            <a:r>
              <a:rPr lang="en-US" sz="2400" dirty="0" err="1" smtClean="0">
                <a:latin typeface="Consolas"/>
                <a:cs typeface="Consolas"/>
              </a:rPr>
              <a:t>argc</a:t>
            </a:r>
            <a:r>
              <a:rPr lang="en-US" sz="2400" dirty="0" smtClean="0">
                <a:latin typeface="Consolas"/>
                <a:cs typeface="Consolas"/>
              </a:rPr>
              <a:t> </a:t>
            </a:r>
            <a:r>
              <a:rPr lang="en-US" sz="2400" dirty="0">
                <a:latin typeface="Consolas"/>
                <a:cs typeface="Consolas"/>
              </a:rPr>
              <a:t>= * (long *) </a:t>
            </a:r>
            <a:r>
              <a:rPr lang="en-US" sz="2400" dirty="0" err="1">
                <a:latin typeface="Consolas"/>
                <a:cs typeface="Consolas"/>
              </a:rPr>
              <a:t>ap</a:t>
            </a:r>
            <a:r>
              <a:rPr lang="en-US" sz="2400" dirty="0">
                <a:latin typeface="Consolas"/>
                <a:cs typeface="Consolas"/>
              </a:rPr>
              <a:t>;</a:t>
            </a:r>
          </a:p>
          <a:p>
            <a:r>
              <a:rPr lang="de-DE" sz="2400" dirty="0">
                <a:latin typeface="Consolas"/>
                <a:cs typeface="Consolas"/>
              </a:rPr>
              <a:t>        </a:t>
            </a:r>
            <a:r>
              <a:rPr lang="de-DE" sz="2400" dirty="0" err="1">
                <a:latin typeface="Consolas"/>
                <a:cs typeface="Consolas"/>
              </a:rPr>
              <a:t>argv</a:t>
            </a:r>
            <a:r>
              <a:rPr lang="de-DE" sz="2400" dirty="0">
                <a:latin typeface="Consolas"/>
                <a:cs typeface="Consolas"/>
              </a:rPr>
              <a:t> = </a:t>
            </a:r>
            <a:r>
              <a:rPr lang="de-DE" sz="2400" dirty="0" err="1">
                <a:latin typeface="Consolas"/>
                <a:cs typeface="Consolas"/>
              </a:rPr>
              <a:t>ap</a:t>
            </a:r>
            <a:r>
              <a:rPr lang="de-DE" sz="2400" dirty="0">
                <a:latin typeface="Consolas"/>
                <a:cs typeface="Consolas"/>
              </a:rPr>
              <a:t> + 1;</a:t>
            </a:r>
          </a:p>
          <a:p>
            <a:r>
              <a:rPr lang="de-DE" sz="2400" dirty="0">
                <a:latin typeface="Consolas"/>
                <a:cs typeface="Consolas"/>
              </a:rPr>
              <a:t>        </a:t>
            </a:r>
            <a:r>
              <a:rPr lang="de-DE" sz="2400" dirty="0" err="1">
                <a:latin typeface="Consolas"/>
                <a:cs typeface="Consolas"/>
              </a:rPr>
              <a:t>env</a:t>
            </a:r>
            <a:r>
              <a:rPr lang="de-DE" sz="2400" dirty="0">
                <a:latin typeface="Consolas"/>
                <a:cs typeface="Consolas"/>
              </a:rPr>
              <a:t>  = </a:t>
            </a:r>
            <a:r>
              <a:rPr lang="de-DE" sz="2400" dirty="0" err="1">
                <a:latin typeface="Consolas"/>
                <a:cs typeface="Consolas"/>
              </a:rPr>
              <a:t>ap</a:t>
            </a:r>
            <a:r>
              <a:rPr lang="de-DE" sz="2400" dirty="0">
                <a:latin typeface="Consolas"/>
                <a:cs typeface="Consolas"/>
              </a:rPr>
              <a:t> + 2 + </a:t>
            </a:r>
            <a:r>
              <a:rPr lang="de-DE" sz="2400" dirty="0" err="1">
                <a:latin typeface="Consolas"/>
                <a:cs typeface="Consolas"/>
              </a:rPr>
              <a:t>argc</a:t>
            </a:r>
            <a:r>
              <a:rPr lang="de-DE" sz="2400" dirty="0" smtClean="0">
                <a:latin typeface="Consolas"/>
                <a:cs typeface="Consolas"/>
              </a:rPr>
              <a:t>;</a:t>
            </a:r>
          </a:p>
          <a:p>
            <a:r>
              <a:rPr lang="de-DE" sz="2400" dirty="0">
                <a:latin typeface="Consolas"/>
                <a:cs typeface="Consolas"/>
              </a:rPr>
              <a:t>	</a:t>
            </a:r>
            <a:r>
              <a:rPr lang="de-DE" sz="2400" dirty="0" smtClean="0">
                <a:latin typeface="Consolas"/>
                <a:cs typeface="Consolas"/>
              </a:rPr>
              <a:t>...</a:t>
            </a:r>
            <a:endParaRPr lang="en-US" sz="24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016825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/>
                <a:cs typeface="Consolas"/>
              </a:rPr>
              <a:t>__start()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 descr="__sta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24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8172" y="5397946"/>
            <a:ext cx="6127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Most cycles spent in </a:t>
            </a:r>
            <a:r>
              <a:rPr lang="en-US" sz="3600" dirty="0" err="1" smtClean="0">
                <a:latin typeface="Consolas"/>
                <a:cs typeface="Consolas"/>
              </a:rPr>
              <a:t>malloc</a:t>
            </a:r>
            <a:r>
              <a:rPr lang="en-US" sz="3600" dirty="0" smtClean="0">
                <a:latin typeface="Consolas"/>
                <a:cs typeface="Consolas"/>
              </a:rPr>
              <a:t>()</a:t>
            </a:r>
            <a:endParaRPr lang="en-US" sz="36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077504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/>
                <a:cs typeface="Consolas"/>
              </a:rPr>
              <a:t>__start(</a:t>
            </a:r>
            <a:r>
              <a:rPr lang="en-US" dirty="0" smtClean="0">
                <a:latin typeface="Consolas"/>
                <a:cs typeface="Consolas"/>
              </a:rPr>
              <a:t>) 1/2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25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74700" y="1725160"/>
            <a:ext cx="764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nsolas"/>
                <a:cs typeface="Consolas"/>
              </a:rPr>
              <a:t>void __start</a:t>
            </a:r>
            <a:r>
              <a:rPr lang="en-US" sz="3200" dirty="0">
                <a:latin typeface="Consolas"/>
                <a:cs typeface="Consolas"/>
              </a:rPr>
              <a:t>(char **</a:t>
            </a:r>
            <a:r>
              <a:rPr lang="en-US" sz="3200" dirty="0" err="1" smtClean="0">
                <a:latin typeface="Consolas"/>
                <a:cs typeface="Consolas"/>
              </a:rPr>
              <a:t>ap</a:t>
            </a:r>
            <a:r>
              <a:rPr lang="en-US" sz="3200" dirty="0" smtClean="0">
                <a:latin typeface="Consolas"/>
                <a:cs typeface="Consolas"/>
              </a:rPr>
              <a:t>)</a:t>
            </a:r>
            <a:endParaRPr lang="en-US" sz="3200" dirty="0">
              <a:latin typeface="Consolas"/>
              <a:cs typeface="Consolas"/>
            </a:endParaRPr>
          </a:p>
          <a:p>
            <a:r>
              <a:rPr lang="en-US" sz="3200" dirty="0">
                <a:latin typeface="Consolas"/>
                <a:cs typeface="Consolas"/>
              </a:rPr>
              <a:t>{</a:t>
            </a:r>
          </a:p>
          <a:p>
            <a:r>
              <a:rPr lang="en-US" sz="3200" dirty="0" smtClean="0">
                <a:latin typeface="Consolas"/>
                <a:cs typeface="Consolas"/>
              </a:rPr>
              <a:t>  </a:t>
            </a:r>
            <a:r>
              <a:rPr lang="en-US" sz="3200" dirty="0" err="1" smtClean="0">
                <a:latin typeface="Consolas"/>
                <a:cs typeface="Consolas"/>
              </a:rPr>
              <a:t>int</a:t>
            </a:r>
            <a:r>
              <a:rPr lang="en-US" sz="3200" dirty="0" smtClean="0">
                <a:latin typeface="Consolas"/>
                <a:cs typeface="Consolas"/>
              </a:rPr>
              <a:t> </a:t>
            </a:r>
            <a:r>
              <a:rPr lang="en-US" sz="3200" dirty="0" err="1">
                <a:latin typeface="Consolas"/>
                <a:cs typeface="Consolas"/>
              </a:rPr>
              <a:t>argc</a:t>
            </a:r>
            <a:r>
              <a:rPr lang="en-US" sz="3200" dirty="0">
                <a:latin typeface="Consolas"/>
                <a:cs typeface="Consolas"/>
              </a:rPr>
              <a:t>;</a:t>
            </a:r>
          </a:p>
          <a:p>
            <a:r>
              <a:rPr lang="en-US" sz="3200" dirty="0" smtClean="0">
                <a:latin typeface="Consolas"/>
                <a:cs typeface="Consolas"/>
              </a:rPr>
              <a:t>  char </a:t>
            </a:r>
            <a:r>
              <a:rPr lang="en-US" sz="3200" dirty="0">
                <a:latin typeface="Consolas"/>
                <a:cs typeface="Consolas"/>
              </a:rPr>
              <a:t>**</a:t>
            </a:r>
            <a:r>
              <a:rPr lang="en-US" sz="3200" dirty="0" err="1" smtClean="0">
                <a:latin typeface="Consolas"/>
                <a:cs typeface="Consolas"/>
              </a:rPr>
              <a:t>argv</a:t>
            </a:r>
            <a:r>
              <a:rPr lang="en-US" sz="3200" dirty="0" smtClean="0">
                <a:latin typeface="Consolas"/>
                <a:cs typeface="Consolas"/>
              </a:rPr>
              <a:t>, **</a:t>
            </a:r>
            <a:r>
              <a:rPr lang="en-US" sz="3200" dirty="0" err="1" smtClean="0">
                <a:latin typeface="Consolas"/>
                <a:cs typeface="Consolas"/>
              </a:rPr>
              <a:t>env</a:t>
            </a:r>
            <a:r>
              <a:rPr lang="en-US" sz="3200" dirty="0" smtClean="0">
                <a:latin typeface="Consolas"/>
                <a:cs typeface="Consolas"/>
              </a:rPr>
              <a:t>;</a:t>
            </a:r>
            <a:endParaRPr lang="en-US" sz="3200" dirty="0">
              <a:latin typeface="Consolas"/>
              <a:cs typeface="Consolas"/>
            </a:endParaRPr>
          </a:p>
          <a:p>
            <a:r>
              <a:rPr lang="en-US" sz="3200" dirty="0">
                <a:latin typeface="Consolas"/>
                <a:cs typeface="Consolas"/>
              </a:rPr>
              <a:t>        </a:t>
            </a:r>
          </a:p>
          <a:p>
            <a:r>
              <a:rPr lang="en-US" sz="3200" dirty="0" smtClean="0">
                <a:latin typeface="Consolas"/>
                <a:cs typeface="Consolas"/>
              </a:rPr>
              <a:t>  </a:t>
            </a:r>
            <a:r>
              <a:rPr lang="en-US" sz="3200" dirty="0" err="1" smtClean="0">
                <a:latin typeface="Consolas"/>
                <a:cs typeface="Consolas"/>
              </a:rPr>
              <a:t>argc</a:t>
            </a:r>
            <a:r>
              <a:rPr lang="en-US" sz="3200" dirty="0" smtClean="0">
                <a:latin typeface="Consolas"/>
                <a:cs typeface="Consolas"/>
              </a:rPr>
              <a:t> </a:t>
            </a:r>
            <a:r>
              <a:rPr lang="en-US" sz="3200" dirty="0">
                <a:latin typeface="Consolas"/>
                <a:cs typeface="Consolas"/>
              </a:rPr>
              <a:t>= * (long *) </a:t>
            </a:r>
            <a:r>
              <a:rPr lang="en-US" sz="3200" dirty="0" err="1">
                <a:latin typeface="Consolas"/>
                <a:cs typeface="Consolas"/>
              </a:rPr>
              <a:t>ap</a:t>
            </a:r>
            <a:r>
              <a:rPr lang="en-US" sz="3200" dirty="0">
                <a:latin typeface="Consolas"/>
                <a:cs typeface="Consolas"/>
              </a:rPr>
              <a:t>;</a:t>
            </a:r>
          </a:p>
          <a:p>
            <a:r>
              <a:rPr lang="en-US" sz="3200" dirty="0" smtClean="0">
                <a:latin typeface="Consolas"/>
                <a:cs typeface="Consolas"/>
              </a:rPr>
              <a:t>  </a:t>
            </a:r>
            <a:r>
              <a:rPr lang="en-US" sz="3200" dirty="0" err="1" smtClean="0">
                <a:latin typeface="Consolas"/>
                <a:cs typeface="Consolas"/>
              </a:rPr>
              <a:t>argv</a:t>
            </a:r>
            <a:r>
              <a:rPr lang="en-US" sz="3200" dirty="0" smtClean="0">
                <a:latin typeface="Consolas"/>
                <a:cs typeface="Consolas"/>
              </a:rPr>
              <a:t> </a:t>
            </a:r>
            <a:r>
              <a:rPr lang="en-US" sz="3200" dirty="0">
                <a:latin typeface="Consolas"/>
                <a:cs typeface="Consolas"/>
              </a:rPr>
              <a:t>= </a:t>
            </a:r>
            <a:r>
              <a:rPr lang="en-US" sz="3200" dirty="0" err="1">
                <a:latin typeface="Consolas"/>
                <a:cs typeface="Consolas"/>
              </a:rPr>
              <a:t>ap</a:t>
            </a:r>
            <a:r>
              <a:rPr lang="en-US" sz="3200" dirty="0">
                <a:latin typeface="Consolas"/>
                <a:cs typeface="Consolas"/>
              </a:rPr>
              <a:t> + 1;</a:t>
            </a:r>
          </a:p>
          <a:p>
            <a:r>
              <a:rPr lang="en-US" sz="3200" dirty="0" smtClean="0">
                <a:latin typeface="Consolas"/>
                <a:cs typeface="Consolas"/>
              </a:rPr>
              <a:t>  </a:t>
            </a:r>
            <a:r>
              <a:rPr lang="en-US" sz="3200" dirty="0" err="1" smtClean="0">
                <a:latin typeface="Consolas"/>
                <a:cs typeface="Consolas"/>
              </a:rPr>
              <a:t>env</a:t>
            </a:r>
            <a:r>
              <a:rPr lang="en-US" sz="3200" dirty="0" smtClean="0">
                <a:latin typeface="Consolas"/>
                <a:cs typeface="Consolas"/>
              </a:rPr>
              <a:t>  </a:t>
            </a:r>
            <a:r>
              <a:rPr lang="en-US" sz="3200" dirty="0">
                <a:latin typeface="Consolas"/>
                <a:cs typeface="Consolas"/>
              </a:rPr>
              <a:t>= </a:t>
            </a:r>
            <a:r>
              <a:rPr lang="en-US" sz="3200" dirty="0" err="1">
                <a:latin typeface="Consolas"/>
                <a:cs typeface="Consolas"/>
              </a:rPr>
              <a:t>ap</a:t>
            </a:r>
            <a:r>
              <a:rPr lang="en-US" sz="3200" dirty="0">
                <a:latin typeface="Consolas"/>
                <a:cs typeface="Consolas"/>
              </a:rPr>
              <a:t> + 2 + </a:t>
            </a:r>
            <a:r>
              <a:rPr lang="en-US" sz="3200" dirty="0" err="1">
                <a:latin typeface="Consolas"/>
                <a:cs typeface="Consolas"/>
              </a:rPr>
              <a:t>argc</a:t>
            </a:r>
            <a:r>
              <a:rPr lang="en-US" sz="3200" dirty="0" smtClean="0">
                <a:latin typeface="Consolas"/>
                <a:cs typeface="Consolas"/>
              </a:rPr>
              <a:t>;</a:t>
            </a:r>
          </a:p>
          <a:p>
            <a:r>
              <a:rPr lang="is-IS" sz="3200" dirty="0" smtClean="0">
                <a:latin typeface="Consolas"/>
                <a:cs typeface="Consolas"/>
              </a:rPr>
              <a:t>…</a:t>
            </a:r>
            <a:endParaRPr lang="en-US" sz="3200" dirty="0" smtClean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91554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/>
                <a:cs typeface="Consolas"/>
              </a:rPr>
              <a:t>__start(</a:t>
            </a:r>
            <a:r>
              <a:rPr lang="en-US" dirty="0" smtClean="0">
                <a:latin typeface="Consolas"/>
                <a:cs typeface="Consolas"/>
              </a:rPr>
              <a:t>) 2/2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26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74700" y="1339593"/>
            <a:ext cx="764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 dirty="0" smtClean="0">
                <a:latin typeface="Consolas"/>
                <a:cs typeface="Consolas"/>
              </a:rPr>
              <a:t>…</a:t>
            </a:r>
          </a:p>
          <a:p>
            <a:r>
              <a:rPr lang="is-IS" sz="3200" dirty="0" smtClean="0">
                <a:latin typeface="Consolas"/>
                <a:cs typeface="Consolas"/>
              </a:rPr>
              <a:t>  </a:t>
            </a:r>
            <a:endParaRPr lang="en-US" sz="3200" dirty="0">
              <a:latin typeface="Consolas"/>
              <a:cs typeface="Consolas"/>
            </a:endParaRPr>
          </a:p>
          <a:p>
            <a:r>
              <a:rPr lang="en-US" sz="3200" dirty="0">
                <a:latin typeface="Consolas"/>
                <a:cs typeface="Consolas"/>
              </a:rPr>
              <a:t>  </a:t>
            </a:r>
            <a:r>
              <a:rPr lang="en-US" sz="3200" dirty="0" err="1">
                <a:latin typeface="Consolas"/>
                <a:cs typeface="Consolas"/>
              </a:rPr>
              <a:t>handle_argv</a:t>
            </a:r>
            <a:r>
              <a:rPr lang="en-US" sz="3200" dirty="0">
                <a:latin typeface="Consolas"/>
                <a:cs typeface="Consolas"/>
              </a:rPr>
              <a:t>(</a:t>
            </a:r>
            <a:r>
              <a:rPr lang="en-US" sz="3200" dirty="0" err="1">
                <a:latin typeface="Consolas"/>
                <a:cs typeface="Consolas"/>
              </a:rPr>
              <a:t>argc</a:t>
            </a:r>
            <a:r>
              <a:rPr lang="en-US" sz="3200" dirty="0">
                <a:latin typeface="Consolas"/>
                <a:cs typeface="Consolas"/>
              </a:rPr>
              <a:t>, </a:t>
            </a:r>
            <a:r>
              <a:rPr lang="en-US" sz="3200" dirty="0" err="1">
                <a:latin typeface="Consolas"/>
                <a:cs typeface="Consolas"/>
              </a:rPr>
              <a:t>argv</a:t>
            </a:r>
            <a:r>
              <a:rPr lang="en-US" sz="3200" dirty="0">
                <a:latin typeface="Consolas"/>
                <a:cs typeface="Consolas"/>
              </a:rPr>
              <a:t>, </a:t>
            </a:r>
            <a:r>
              <a:rPr lang="en-US" sz="3200" dirty="0" err="1">
                <a:latin typeface="Consolas"/>
                <a:cs typeface="Consolas"/>
              </a:rPr>
              <a:t>env</a:t>
            </a:r>
            <a:r>
              <a:rPr lang="en-US" sz="3200" dirty="0">
                <a:latin typeface="Consolas"/>
                <a:cs typeface="Consolas"/>
              </a:rPr>
              <a:t>)</a:t>
            </a:r>
            <a:r>
              <a:rPr lang="en-US" sz="3200" dirty="0" smtClean="0">
                <a:latin typeface="Consolas"/>
                <a:cs typeface="Consolas"/>
              </a:rPr>
              <a:t>;</a:t>
            </a:r>
            <a:endParaRPr lang="en-US" sz="3200" dirty="0">
              <a:latin typeface="Consolas"/>
              <a:cs typeface="Consolas"/>
            </a:endParaRPr>
          </a:p>
          <a:p>
            <a:r>
              <a:rPr lang="en-US" sz="3200" dirty="0" smtClean="0">
                <a:latin typeface="Consolas"/>
                <a:cs typeface="Consolas"/>
              </a:rPr>
              <a:t>  _</a:t>
            </a:r>
            <a:r>
              <a:rPr lang="en-US" sz="3200" dirty="0" err="1" smtClean="0">
                <a:latin typeface="Consolas"/>
                <a:cs typeface="Consolas"/>
              </a:rPr>
              <a:t>init_tls</a:t>
            </a:r>
            <a:r>
              <a:rPr lang="en-US" sz="3200" dirty="0">
                <a:latin typeface="Consolas"/>
                <a:cs typeface="Consolas"/>
              </a:rPr>
              <a:t>()</a:t>
            </a:r>
            <a:r>
              <a:rPr lang="en-US" sz="3200" dirty="0" smtClean="0">
                <a:latin typeface="Consolas"/>
                <a:cs typeface="Consolas"/>
              </a:rPr>
              <a:t>;</a:t>
            </a:r>
            <a:endParaRPr lang="en-US" sz="3200" dirty="0">
              <a:latin typeface="Consolas"/>
              <a:cs typeface="Consolas"/>
            </a:endParaRPr>
          </a:p>
          <a:p>
            <a:r>
              <a:rPr lang="en-US" sz="3200" dirty="0" smtClean="0">
                <a:latin typeface="Consolas"/>
                <a:cs typeface="Consolas"/>
              </a:rPr>
              <a:t>  </a:t>
            </a:r>
            <a:r>
              <a:rPr lang="en-US" sz="3200" dirty="0" err="1">
                <a:latin typeface="Consolas"/>
                <a:cs typeface="Consolas"/>
              </a:rPr>
              <a:t>handle_static_init</a:t>
            </a:r>
            <a:r>
              <a:rPr lang="en-US" sz="3200" dirty="0">
                <a:latin typeface="Consolas"/>
                <a:cs typeface="Consolas"/>
              </a:rPr>
              <a:t>(</a:t>
            </a:r>
            <a:r>
              <a:rPr lang="en-US" sz="3200" dirty="0" err="1">
                <a:latin typeface="Consolas"/>
                <a:cs typeface="Consolas"/>
              </a:rPr>
              <a:t>argc</a:t>
            </a:r>
            <a:r>
              <a:rPr lang="en-US" sz="3200" dirty="0">
                <a:latin typeface="Consolas"/>
                <a:cs typeface="Consolas"/>
              </a:rPr>
              <a:t>, </a:t>
            </a:r>
            <a:r>
              <a:rPr lang="en-US" sz="3200" dirty="0" err="1">
                <a:latin typeface="Consolas"/>
                <a:cs typeface="Consolas"/>
              </a:rPr>
              <a:t>argv</a:t>
            </a:r>
            <a:r>
              <a:rPr lang="en-US" sz="3200" dirty="0" smtClean="0">
                <a:latin typeface="Consolas"/>
                <a:cs typeface="Consolas"/>
              </a:rPr>
              <a:t>,</a:t>
            </a:r>
            <a:br>
              <a:rPr lang="en-US" sz="3200" dirty="0" smtClean="0">
                <a:latin typeface="Consolas"/>
                <a:cs typeface="Consolas"/>
              </a:rPr>
            </a:br>
            <a:r>
              <a:rPr lang="en-US" sz="3200" dirty="0" smtClean="0">
                <a:latin typeface="Consolas"/>
                <a:cs typeface="Consolas"/>
              </a:rPr>
              <a:t>    </a:t>
            </a:r>
            <a:r>
              <a:rPr lang="en-US" sz="3200" dirty="0" err="1">
                <a:latin typeface="Consolas"/>
                <a:cs typeface="Consolas"/>
              </a:rPr>
              <a:t>env</a:t>
            </a:r>
            <a:r>
              <a:rPr lang="en-US" sz="3200" dirty="0">
                <a:latin typeface="Consolas"/>
                <a:cs typeface="Consolas"/>
              </a:rPr>
              <a:t>)</a:t>
            </a:r>
            <a:r>
              <a:rPr lang="en-US" sz="3200" dirty="0" smtClean="0">
                <a:latin typeface="Consolas"/>
                <a:cs typeface="Consolas"/>
              </a:rPr>
              <a:t>;</a:t>
            </a:r>
          </a:p>
          <a:p>
            <a:endParaRPr lang="en-US" sz="3200" dirty="0">
              <a:latin typeface="Consolas"/>
              <a:cs typeface="Consolas"/>
            </a:endParaRPr>
          </a:p>
          <a:p>
            <a:r>
              <a:rPr lang="en-US" sz="3200" dirty="0">
                <a:latin typeface="Consolas"/>
                <a:cs typeface="Consolas"/>
              </a:rPr>
              <a:t>  </a:t>
            </a:r>
            <a:r>
              <a:rPr lang="en-US" sz="3200" dirty="0" smtClean="0">
                <a:latin typeface="Consolas"/>
                <a:cs typeface="Consolas"/>
              </a:rPr>
              <a:t>exit</a:t>
            </a:r>
            <a:r>
              <a:rPr lang="en-US" sz="3200" dirty="0">
                <a:latin typeface="Consolas"/>
                <a:cs typeface="Consolas"/>
              </a:rPr>
              <a:t>(main(</a:t>
            </a:r>
            <a:r>
              <a:rPr lang="en-US" sz="3200" dirty="0" err="1">
                <a:latin typeface="Consolas"/>
                <a:cs typeface="Consolas"/>
              </a:rPr>
              <a:t>argc</a:t>
            </a:r>
            <a:r>
              <a:rPr lang="en-US" sz="3200" dirty="0">
                <a:latin typeface="Consolas"/>
                <a:cs typeface="Consolas"/>
              </a:rPr>
              <a:t>, </a:t>
            </a:r>
            <a:r>
              <a:rPr lang="en-US" sz="3200" dirty="0" err="1">
                <a:latin typeface="Consolas"/>
                <a:cs typeface="Consolas"/>
              </a:rPr>
              <a:t>argv</a:t>
            </a:r>
            <a:r>
              <a:rPr lang="en-US" sz="3200" dirty="0">
                <a:latin typeface="Consolas"/>
                <a:cs typeface="Consolas"/>
              </a:rPr>
              <a:t>, </a:t>
            </a:r>
            <a:r>
              <a:rPr lang="en-US" sz="3200" dirty="0" err="1">
                <a:latin typeface="Consolas"/>
                <a:cs typeface="Consolas"/>
              </a:rPr>
              <a:t>env</a:t>
            </a:r>
            <a:r>
              <a:rPr lang="en-US" sz="3200" dirty="0">
                <a:latin typeface="Consolas"/>
                <a:cs typeface="Consolas"/>
              </a:rPr>
              <a:t>));</a:t>
            </a:r>
          </a:p>
          <a:p>
            <a:r>
              <a:rPr lang="en-US" sz="3200" dirty="0">
                <a:latin typeface="Consolas"/>
                <a:cs typeface="Consolas"/>
              </a:rPr>
              <a:t>}</a:t>
            </a:r>
            <a:endParaRPr lang="en-US" sz="3200" dirty="0" smtClean="0">
              <a:latin typeface="Consolas"/>
              <a:cs typeface="Consolas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849086" y="1402272"/>
            <a:ext cx="2571014" cy="826667"/>
          </a:xfrm>
          <a:prstGeom prst="wedgeRoundRectCallout">
            <a:avLst>
              <a:gd name="adj1" fmla="val -75504"/>
              <a:gd name="adj2" fmla="val 9040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 </a:t>
            </a:r>
            <a:r>
              <a:rPr lang="en-US" dirty="0" smtClean="0">
                <a:latin typeface="Consolas"/>
                <a:cs typeface="Consolas"/>
              </a:rPr>
              <a:t>environ</a:t>
            </a:r>
            <a:r>
              <a:rPr lang="en-US" dirty="0" smtClean="0"/>
              <a:t> and </a:t>
            </a:r>
            <a:r>
              <a:rPr lang="en-US" dirty="0" smtClean="0">
                <a:latin typeface="Consolas"/>
                <a:cs typeface="Consolas"/>
              </a:rPr>
              <a:t>__</a:t>
            </a:r>
            <a:r>
              <a:rPr lang="en-US" dirty="0" err="1" smtClean="0">
                <a:latin typeface="Consolas"/>
                <a:cs typeface="Consolas"/>
              </a:rPr>
              <a:t>progname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smtClean="0"/>
              <a:t>variables.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354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/>
                <a:cs typeface="Consolas"/>
              </a:rPr>
              <a:t>_</a:t>
            </a:r>
            <a:r>
              <a:rPr lang="en-US" dirty="0" err="1" smtClean="0">
                <a:latin typeface="Consolas"/>
                <a:cs typeface="Consolas"/>
              </a:rPr>
              <a:t>init_tls</a:t>
            </a:r>
            <a:r>
              <a:rPr lang="en-US" dirty="0" smtClean="0">
                <a:latin typeface="Consolas"/>
                <a:cs typeface="Consolas"/>
              </a:rPr>
              <a:t>()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 descr="__start-_init_t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000"/>
            <a:ext cx="9144000" cy="25309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8172" y="5397946"/>
            <a:ext cx="6127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Most cycles spent in </a:t>
            </a:r>
            <a:r>
              <a:rPr lang="en-US" sz="3600" dirty="0" err="1" smtClean="0">
                <a:latin typeface="Consolas"/>
                <a:cs typeface="Consolas"/>
              </a:rPr>
              <a:t>malloc</a:t>
            </a:r>
            <a:r>
              <a:rPr lang="en-US" sz="3600" dirty="0" smtClean="0">
                <a:latin typeface="Consolas"/>
                <a:cs typeface="Consolas"/>
              </a:rPr>
              <a:t>()</a:t>
            </a:r>
            <a:endParaRPr lang="en-US" sz="36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329795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2659" y="2361470"/>
            <a:ext cx="6955804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latin typeface="Consolas"/>
                <a:cs typeface="Consolas"/>
              </a:rPr>
              <a:t>Elf_Addr</a:t>
            </a:r>
            <a:r>
              <a:rPr lang="en-US" sz="3600" dirty="0">
                <a:latin typeface="Consolas"/>
                <a:cs typeface="Consolas"/>
              </a:rPr>
              <a:t> *</a:t>
            </a:r>
            <a:r>
              <a:rPr lang="en-US" sz="3600" dirty="0" err="1">
                <a:latin typeface="Consolas"/>
                <a:cs typeface="Consolas"/>
              </a:rPr>
              <a:t>sp</a:t>
            </a:r>
            <a:r>
              <a:rPr lang="en-US" sz="3600" dirty="0">
                <a:latin typeface="Consolas"/>
                <a:cs typeface="Consolas"/>
              </a:rPr>
              <a:t>;</a:t>
            </a:r>
          </a:p>
          <a:p>
            <a:r>
              <a:rPr lang="en-US" sz="3600" dirty="0" err="1">
                <a:latin typeface="Consolas"/>
                <a:cs typeface="Consolas"/>
              </a:rPr>
              <a:t>sp</a:t>
            </a:r>
            <a:r>
              <a:rPr lang="en-US" sz="3600" dirty="0">
                <a:latin typeface="Consolas"/>
                <a:cs typeface="Consolas"/>
              </a:rPr>
              <a:t> = (</a:t>
            </a:r>
            <a:r>
              <a:rPr lang="en-US" sz="3600" dirty="0" err="1">
                <a:latin typeface="Consolas"/>
                <a:cs typeface="Consolas"/>
              </a:rPr>
              <a:t>Elf_Addr</a:t>
            </a:r>
            <a:r>
              <a:rPr lang="en-US" sz="3600" dirty="0">
                <a:latin typeface="Consolas"/>
                <a:cs typeface="Consolas"/>
              </a:rPr>
              <a:t> *) environ;</a:t>
            </a:r>
          </a:p>
          <a:p>
            <a:r>
              <a:rPr lang="en-US" sz="3600" dirty="0">
                <a:latin typeface="Consolas"/>
                <a:cs typeface="Consolas"/>
              </a:rPr>
              <a:t>while (*</a:t>
            </a:r>
            <a:r>
              <a:rPr lang="en-US" sz="3600" dirty="0" err="1">
                <a:latin typeface="Consolas"/>
                <a:cs typeface="Consolas"/>
              </a:rPr>
              <a:t>sp</a:t>
            </a:r>
            <a:r>
              <a:rPr lang="en-US" sz="3600" dirty="0">
                <a:latin typeface="Consolas"/>
                <a:cs typeface="Consolas"/>
              </a:rPr>
              <a:t>++ != 0)</a:t>
            </a:r>
          </a:p>
          <a:p>
            <a:r>
              <a:rPr lang="en-US" sz="3600" dirty="0">
                <a:latin typeface="Consolas"/>
                <a:cs typeface="Consolas"/>
              </a:rPr>
              <a:t>  ;</a:t>
            </a:r>
          </a:p>
          <a:p>
            <a:r>
              <a:rPr lang="en-US" sz="3600" dirty="0">
                <a:latin typeface="Consolas"/>
                <a:cs typeface="Consolas"/>
              </a:rPr>
              <a:t>aux = (</a:t>
            </a:r>
            <a:r>
              <a:rPr lang="en-US" sz="3600" dirty="0" err="1">
                <a:latin typeface="Consolas"/>
                <a:cs typeface="Consolas"/>
              </a:rPr>
              <a:t>Elf_Auxinfo</a:t>
            </a:r>
            <a:r>
              <a:rPr lang="en-US" sz="3600" dirty="0">
                <a:latin typeface="Consolas"/>
                <a:cs typeface="Consolas"/>
              </a:rPr>
              <a:t> *) </a:t>
            </a:r>
            <a:r>
              <a:rPr lang="en-US" sz="3600" dirty="0" err="1">
                <a:latin typeface="Consolas"/>
                <a:cs typeface="Consolas"/>
              </a:rPr>
              <a:t>sp</a:t>
            </a:r>
            <a:r>
              <a:rPr lang="en-US" sz="3600" dirty="0">
                <a:latin typeface="Consolas"/>
                <a:cs typeface="Consolas"/>
              </a:rPr>
              <a:t>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/>
                <a:cs typeface="Consolas"/>
              </a:rPr>
              <a:t>_</a:t>
            </a:r>
            <a:r>
              <a:rPr lang="en-US" dirty="0" err="1">
                <a:latin typeface="Consolas"/>
                <a:cs typeface="Consolas"/>
              </a:rPr>
              <a:t>init_tls</a:t>
            </a:r>
            <a:r>
              <a:rPr lang="en-US" dirty="0">
                <a:latin typeface="Consolas"/>
                <a:cs typeface="Consolas"/>
              </a:rPr>
              <a:t>()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 the ELF </a:t>
            </a:r>
            <a:r>
              <a:rPr lang="en-US" dirty="0" err="1"/>
              <a:t>auxargs</a:t>
            </a:r>
            <a:r>
              <a:rPr lang="en-US" dirty="0"/>
              <a:t> </a:t>
            </a:r>
            <a:r>
              <a:rPr lang="en-US" dirty="0" smtClean="0"/>
              <a:t>vector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04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/>
                <a:cs typeface="Consolas"/>
              </a:rPr>
              <a:t>_</a:t>
            </a:r>
            <a:r>
              <a:rPr lang="en-US" dirty="0" err="1">
                <a:latin typeface="Consolas"/>
                <a:cs typeface="Consolas"/>
              </a:rPr>
              <a:t>init_tls</a:t>
            </a:r>
            <a:r>
              <a:rPr lang="en-US" dirty="0">
                <a:latin typeface="Consolas"/>
                <a:cs typeface="Consolas"/>
              </a:rPr>
              <a:t>()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Find the ELF </a:t>
            </a:r>
            <a:r>
              <a:rPr lang="en-US" dirty="0" err="1"/>
              <a:t>auxargs</a:t>
            </a:r>
            <a:r>
              <a:rPr lang="en-US" dirty="0"/>
              <a:t> </a:t>
            </a:r>
            <a:r>
              <a:rPr lang="en-US" dirty="0" smtClean="0"/>
              <a:t>vector</a:t>
            </a:r>
          </a:p>
          <a:p>
            <a:r>
              <a:rPr lang="en-US" dirty="0"/>
              <a:t>Use that to find the program headers</a:t>
            </a:r>
          </a:p>
          <a:p>
            <a:r>
              <a:rPr lang="en-US" dirty="0" smtClean="0"/>
              <a:t>Use </a:t>
            </a:r>
            <a:r>
              <a:rPr lang="en-US" dirty="0"/>
              <a:t>those to find the PT_TLS section </a:t>
            </a:r>
            <a:r>
              <a:rPr lang="en-US" dirty="0" smtClean="0"/>
              <a:t>(initial values)</a:t>
            </a:r>
          </a:p>
          <a:p>
            <a:r>
              <a:rPr lang="en-US" dirty="0" smtClean="0"/>
              <a:t>Call </a:t>
            </a:r>
            <a:r>
              <a:rPr lang="en-US" dirty="0" smtClean="0">
                <a:latin typeface="Consolas"/>
                <a:cs typeface="Consolas"/>
              </a:rPr>
              <a:t>__</a:t>
            </a:r>
            <a:r>
              <a:rPr lang="en-US" dirty="0" err="1" smtClean="0">
                <a:latin typeface="Consolas"/>
                <a:cs typeface="Consolas"/>
              </a:rPr>
              <a:t>libc_allocate_tls</a:t>
            </a:r>
            <a:r>
              <a:rPr lang="en-US" dirty="0" smtClean="0">
                <a:latin typeface="Consolas"/>
                <a:cs typeface="Consolas"/>
              </a:rPr>
              <a:t>()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(as </a:t>
            </a:r>
            <a:r>
              <a:rPr lang="en-US" dirty="0" smtClean="0">
                <a:latin typeface="Consolas"/>
                <a:cs typeface="Consolas"/>
              </a:rPr>
              <a:t>_</a:t>
            </a:r>
            <a:r>
              <a:rPr lang="en-US" dirty="0" err="1" smtClean="0">
                <a:latin typeface="Consolas"/>
                <a:cs typeface="Consolas"/>
              </a:rPr>
              <a:t>rtld_allocate_tls</a:t>
            </a:r>
            <a:r>
              <a:rPr lang="en-US" dirty="0" smtClean="0">
                <a:latin typeface="Consolas"/>
                <a:cs typeface="Consolas"/>
              </a:rPr>
              <a:t>()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Allocates space</a:t>
            </a:r>
          </a:p>
          <a:p>
            <a:pPr lvl="1"/>
            <a:r>
              <a:rPr lang="en-US" dirty="0" smtClean="0"/>
              <a:t>Copies initial values</a:t>
            </a:r>
          </a:p>
          <a:p>
            <a:r>
              <a:rPr lang="en-US" dirty="0" smtClean="0"/>
              <a:t>Set the TLS pointer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29</a:t>
            </a:fld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5692498" y="4286605"/>
            <a:ext cx="2891608" cy="1065981"/>
          </a:xfrm>
          <a:prstGeom prst="cloudCallout">
            <a:avLst>
              <a:gd name="adj1" fmla="val -120049"/>
              <a:gd name="adj2" fmla="val -1835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Uses </a:t>
            </a:r>
            <a:r>
              <a:rPr lang="en-US" dirty="0" err="1" smtClean="0"/>
              <a:t>JEMalloc</a:t>
            </a:r>
            <a:r>
              <a:rPr lang="en-US" dirty="0" smtClean="0"/>
              <a:t>, but </a:t>
            </a:r>
            <a:r>
              <a:rPr lang="en-US" dirty="0" err="1" smtClean="0"/>
              <a:t>JEMalloc</a:t>
            </a:r>
            <a:r>
              <a:rPr lang="en-US" dirty="0" smtClean="0"/>
              <a:t> uses TLS!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043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K&amp;R: </a:t>
            </a:r>
            <a:r>
              <a:rPr lang="en-US" i="1" dirty="0"/>
              <a:t>The C Programming Language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1993900"/>
            <a:ext cx="7645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/>
                <a:cs typeface="Consolas"/>
              </a:rPr>
              <a:t>#include &lt;</a:t>
            </a:r>
            <a:r>
              <a:rPr lang="en-US" sz="3200" dirty="0" err="1">
                <a:latin typeface="Consolas"/>
                <a:cs typeface="Consolas"/>
              </a:rPr>
              <a:t>stdio.h</a:t>
            </a:r>
            <a:r>
              <a:rPr lang="en-US" sz="3200" dirty="0">
                <a:latin typeface="Consolas"/>
                <a:cs typeface="Consolas"/>
              </a:rPr>
              <a:t>&gt;</a:t>
            </a:r>
          </a:p>
          <a:p>
            <a:endParaRPr lang="en-US" sz="3200" dirty="0">
              <a:latin typeface="Consolas"/>
              <a:cs typeface="Consolas"/>
            </a:endParaRPr>
          </a:p>
          <a:p>
            <a:r>
              <a:rPr lang="en-US" sz="3200" dirty="0" smtClean="0">
                <a:latin typeface="Consolas"/>
                <a:cs typeface="Consolas"/>
              </a:rPr>
              <a:t>void</a:t>
            </a:r>
            <a:endParaRPr lang="en-US" sz="3200" dirty="0">
              <a:latin typeface="Consolas"/>
              <a:cs typeface="Consolas"/>
            </a:endParaRPr>
          </a:p>
          <a:p>
            <a:r>
              <a:rPr lang="en-US" sz="3200" dirty="0">
                <a:latin typeface="Consolas"/>
                <a:cs typeface="Consolas"/>
              </a:rPr>
              <a:t>main(void)</a:t>
            </a:r>
          </a:p>
          <a:p>
            <a:r>
              <a:rPr lang="en-US" sz="3200" dirty="0" smtClean="0">
                <a:latin typeface="Consolas"/>
                <a:cs typeface="Consolas"/>
              </a:rPr>
              <a:t>{</a:t>
            </a:r>
            <a:endParaRPr lang="en-US" sz="3200" dirty="0">
              <a:latin typeface="Consolas"/>
              <a:cs typeface="Consolas"/>
            </a:endParaRPr>
          </a:p>
          <a:p>
            <a:r>
              <a:rPr lang="en-US" sz="3200" dirty="0" smtClean="0">
                <a:latin typeface="Consolas"/>
                <a:cs typeface="Consolas"/>
              </a:rPr>
              <a:t>  </a:t>
            </a:r>
            <a:r>
              <a:rPr lang="en-US" sz="3200" dirty="0" err="1" smtClean="0">
                <a:latin typeface="Consolas"/>
                <a:cs typeface="Consolas"/>
              </a:rPr>
              <a:t>printf</a:t>
            </a:r>
            <a:r>
              <a:rPr lang="en-US" sz="3200" dirty="0" smtClean="0">
                <a:latin typeface="Consolas"/>
                <a:cs typeface="Consolas"/>
              </a:rPr>
              <a:t>(</a:t>
            </a:r>
            <a:r>
              <a:rPr lang="en-US" sz="3200" dirty="0">
                <a:latin typeface="Consolas"/>
                <a:cs typeface="Consolas"/>
              </a:rPr>
              <a:t>"</a:t>
            </a:r>
            <a:r>
              <a:rPr lang="en-US" sz="3200" dirty="0" smtClean="0">
                <a:latin typeface="Consolas"/>
                <a:cs typeface="Consolas"/>
              </a:rPr>
              <a:t>hello, world\n</a:t>
            </a:r>
            <a:r>
              <a:rPr lang="en-US" sz="3200" dirty="0">
                <a:latin typeface="Consolas"/>
                <a:cs typeface="Consolas"/>
              </a:rPr>
              <a:t>"</a:t>
            </a:r>
            <a:r>
              <a:rPr lang="en-US" sz="3200" dirty="0" smtClean="0">
                <a:latin typeface="Consolas"/>
                <a:cs typeface="Consolas"/>
              </a:rPr>
              <a:t>)</a:t>
            </a:r>
            <a:r>
              <a:rPr lang="en-US" sz="3200" dirty="0">
                <a:latin typeface="Consolas"/>
                <a:cs typeface="Consolas"/>
              </a:rPr>
              <a:t>;</a:t>
            </a:r>
          </a:p>
          <a:p>
            <a:r>
              <a:rPr lang="en-US" sz="3200" dirty="0" smtClean="0">
                <a:latin typeface="Consolas"/>
                <a:cs typeface="Consolas"/>
              </a:rPr>
              <a:t>}</a:t>
            </a:r>
            <a:endParaRPr lang="en-US" sz="32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357887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/>
                <a:cs typeface="Consolas"/>
              </a:rPr>
              <a:t>__start(</a:t>
            </a:r>
            <a:r>
              <a:rPr lang="en-US" dirty="0" smtClean="0">
                <a:latin typeface="Consolas"/>
                <a:cs typeface="Consolas"/>
              </a:rPr>
              <a:t>) 2/2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30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74700" y="1339593"/>
            <a:ext cx="764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 dirty="0" smtClean="0">
                <a:latin typeface="Consolas"/>
                <a:cs typeface="Consolas"/>
              </a:rPr>
              <a:t>…</a:t>
            </a:r>
          </a:p>
          <a:p>
            <a:r>
              <a:rPr lang="is-IS" sz="3200" dirty="0" smtClean="0">
                <a:latin typeface="Consolas"/>
                <a:cs typeface="Consolas"/>
              </a:rPr>
              <a:t>  </a:t>
            </a:r>
            <a:endParaRPr lang="en-US" sz="3200" dirty="0">
              <a:latin typeface="Consolas"/>
              <a:cs typeface="Consolas"/>
            </a:endParaRPr>
          </a:p>
          <a:p>
            <a:r>
              <a:rPr lang="en-US" sz="3200" dirty="0">
                <a:latin typeface="Consolas"/>
                <a:cs typeface="Consolas"/>
              </a:rPr>
              <a:t>  </a:t>
            </a:r>
            <a:r>
              <a:rPr lang="en-US" sz="3200" dirty="0" err="1">
                <a:latin typeface="Consolas"/>
                <a:cs typeface="Consolas"/>
              </a:rPr>
              <a:t>handle_argv</a:t>
            </a:r>
            <a:r>
              <a:rPr lang="en-US" sz="3200" dirty="0">
                <a:latin typeface="Consolas"/>
                <a:cs typeface="Consolas"/>
              </a:rPr>
              <a:t>(</a:t>
            </a:r>
            <a:r>
              <a:rPr lang="en-US" sz="3200" dirty="0" err="1">
                <a:latin typeface="Consolas"/>
                <a:cs typeface="Consolas"/>
              </a:rPr>
              <a:t>argc</a:t>
            </a:r>
            <a:r>
              <a:rPr lang="en-US" sz="3200" dirty="0">
                <a:latin typeface="Consolas"/>
                <a:cs typeface="Consolas"/>
              </a:rPr>
              <a:t>, </a:t>
            </a:r>
            <a:r>
              <a:rPr lang="en-US" sz="3200" dirty="0" err="1">
                <a:latin typeface="Consolas"/>
                <a:cs typeface="Consolas"/>
              </a:rPr>
              <a:t>argv</a:t>
            </a:r>
            <a:r>
              <a:rPr lang="en-US" sz="3200" dirty="0">
                <a:latin typeface="Consolas"/>
                <a:cs typeface="Consolas"/>
              </a:rPr>
              <a:t>, </a:t>
            </a:r>
            <a:r>
              <a:rPr lang="en-US" sz="3200" dirty="0" err="1">
                <a:latin typeface="Consolas"/>
                <a:cs typeface="Consolas"/>
              </a:rPr>
              <a:t>env</a:t>
            </a:r>
            <a:r>
              <a:rPr lang="en-US" sz="3200" dirty="0">
                <a:latin typeface="Consolas"/>
                <a:cs typeface="Consolas"/>
              </a:rPr>
              <a:t>)</a:t>
            </a:r>
            <a:r>
              <a:rPr lang="en-US" sz="3200" dirty="0" smtClean="0">
                <a:latin typeface="Consolas"/>
                <a:cs typeface="Consolas"/>
              </a:rPr>
              <a:t>;</a:t>
            </a:r>
            <a:endParaRPr lang="en-US" sz="3200" dirty="0">
              <a:latin typeface="Consolas"/>
              <a:cs typeface="Consolas"/>
            </a:endParaRPr>
          </a:p>
          <a:p>
            <a:r>
              <a:rPr lang="en-US" sz="3200" dirty="0" smtClean="0">
                <a:latin typeface="Consolas"/>
                <a:cs typeface="Consolas"/>
              </a:rPr>
              <a:t>  _</a:t>
            </a:r>
            <a:r>
              <a:rPr lang="en-US" sz="3200" dirty="0" err="1" smtClean="0">
                <a:latin typeface="Consolas"/>
                <a:cs typeface="Consolas"/>
              </a:rPr>
              <a:t>init_tls</a:t>
            </a:r>
            <a:r>
              <a:rPr lang="en-US" sz="3200" dirty="0">
                <a:latin typeface="Consolas"/>
                <a:cs typeface="Consolas"/>
              </a:rPr>
              <a:t>()</a:t>
            </a:r>
            <a:r>
              <a:rPr lang="en-US" sz="3200" dirty="0" smtClean="0">
                <a:latin typeface="Consolas"/>
                <a:cs typeface="Consolas"/>
              </a:rPr>
              <a:t>;</a:t>
            </a:r>
            <a:endParaRPr lang="en-US" sz="3200" dirty="0">
              <a:latin typeface="Consolas"/>
              <a:cs typeface="Consolas"/>
            </a:endParaRPr>
          </a:p>
          <a:p>
            <a:r>
              <a:rPr lang="en-US" sz="3200" dirty="0" smtClean="0">
                <a:latin typeface="Consolas"/>
                <a:cs typeface="Consolas"/>
              </a:rPr>
              <a:t>  </a:t>
            </a:r>
            <a:r>
              <a:rPr lang="en-US" sz="3200" dirty="0" err="1">
                <a:latin typeface="Consolas"/>
                <a:cs typeface="Consolas"/>
              </a:rPr>
              <a:t>handle_static_init</a:t>
            </a:r>
            <a:r>
              <a:rPr lang="en-US" sz="3200" dirty="0">
                <a:latin typeface="Consolas"/>
                <a:cs typeface="Consolas"/>
              </a:rPr>
              <a:t>(</a:t>
            </a:r>
            <a:r>
              <a:rPr lang="en-US" sz="3200" dirty="0" err="1">
                <a:latin typeface="Consolas"/>
                <a:cs typeface="Consolas"/>
              </a:rPr>
              <a:t>argc</a:t>
            </a:r>
            <a:r>
              <a:rPr lang="en-US" sz="3200" dirty="0">
                <a:latin typeface="Consolas"/>
                <a:cs typeface="Consolas"/>
              </a:rPr>
              <a:t>, </a:t>
            </a:r>
            <a:r>
              <a:rPr lang="en-US" sz="3200" dirty="0" err="1">
                <a:latin typeface="Consolas"/>
                <a:cs typeface="Consolas"/>
              </a:rPr>
              <a:t>argv</a:t>
            </a:r>
            <a:r>
              <a:rPr lang="en-US" sz="3200" dirty="0" smtClean="0">
                <a:latin typeface="Consolas"/>
                <a:cs typeface="Consolas"/>
              </a:rPr>
              <a:t>,</a:t>
            </a:r>
            <a:br>
              <a:rPr lang="en-US" sz="3200" dirty="0" smtClean="0">
                <a:latin typeface="Consolas"/>
                <a:cs typeface="Consolas"/>
              </a:rPr>
            </a:br>
            <a:r>
              <a:rPr lang="en-US" sz="3200" dirty="0" smtClean="0">
                <a:latin typeface="Consolas"/>
                <a:cs typeface="Consolas"/>
              </a:rPr>
              <a:t>    </a:t>
            </a:r>
            <a:r>
              <a:rPr lang="en-US" sz="3200" dirty="0" err="1">
                <a:latin typeface="Consolas"/>
                <a:cs typeface="Consolas"/>
              </a:rPr>
              <a:t>env</a:t>
            </a:r>
            <a:r>
              <a:rPr lang="en-US" sz="3200" dirty="0">
                <a:latin typeface="Consolas"/>
                <a:cs typeface="Consolas"/>
              </a:rPr>
              <a:t>)</a:t>
            </a:r>
            <a:r>
              <a:rPr lang="en-US" sz="3200" dirty="0" smtClean="0">
                <a:latin typeface="Consolas"/>
                <a:cs typeface="Consolas"/>
              </a:rPr>
              <a:t>;</a:t>
            </a:r>
          </a:p>
          <a:p>
            <a:endParaRPr lang="en-US" sz="3200" dirty="0">
              <a:latin typeface="Consolas"/>
              <a:cs typeface="Consolas"/>
            </a:endParaRPr>
          </a:p>
          <a:p>
            <a:r>
              <a:rPr lang="en-US" sz="3200" dirty="0">
                <a:latin typeface="Consolas"/>
                <a:cs typeface="Consolas"/>
              </a:rPr>
              <a:t>  </a:t>
            </a:r>
            <a:r>
              <a:rPr lang="en-US" sz="3200" dirty="0" smtClean="0">
                <a:latin typeface="Consolas"/>
                <a:cs typeface="Consolas"/>
              </a:rPr>
              <a:t>exit</a:t>
            </a:r>
            <a:r>
              <a:rPr lang="en-US" sz="3200" dirty="0">
                <a:latin typeface="Consolas"/>
                <a:cs typeface="Consolas"/>
              </a:rPr>
              <a:t>(main(</a:t>
            </a:r>
            <a:r>
              <a:rPr lang="en-US" sz="3200" dirty="0" err="1">
                <a:latin typeface="Consolas"/>
                <a:cs typeface="Consolas"/>
              </a:rPr>
              <a:t>argc</a:t>
            </a:r>
            <a:r>
              <a:rPr lang="en-US" sz="3200" dirty="0">
                <a:latin typeface="Consolas"/>
                <a:cs typeface="Consolas"/>
              </a:rPr>
              <a:t>, </a:t>
            </a:r>
            <a:r>
              <a:rPr lang="en-US" sz="3200" dirty="0" err="1">
                <a:latin typeface="Consolas"/>
                <a:cs typeface="Consolas"/>
              </a:rPr>
              <a:t>argv</a:t>
            </a:r>
            <a:r>
              <a:rPr lang="en-US" sz="3200" dirty="0">
                <a:latin typeface="Consolas"/>
                <a:cs typeface="Consolas"/>
              </a:rPr>
              <a:t>, </a:t>
            </a:r>
            <a:r>
              <a:rPr lang="en-US" sz="3200" dirty="0" err="1">
                <a:latin typeface="Consolas"/>
                <a:cs typeface="Consolas"/>
              </a:rPr>
              <a:t>env</a:t>
            </a:r>
            <a:r>
              <a:rPr lang="en-US" sz="3200" dirty="0">
                <a:latin typeface="Consolas"/>
                <a:cs typeface="Consolas"/>
              </a:rPr>
              <a:t>));</a:t>
            </a:r>
          </a:p>
          <a:p>
            <a:r>
              <a:rPr lang="en-US" sz="3200" dirty="0">
                <a:latin typeface="Consolas"/>
                <a:cs typeface="Consolas"/>
              </a:rPr>
              <a:t>}</a:t>
            </a:r>
            <a:endParaRPr lang="en-US" sz="3200" dirty="0" smtClean="0">
              <a:latin typeface="Consolas"/>
              <a:cs typeface="Consolas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393078" y="4593070"/>
            <a:ext cx="4034492" cy="2128405"/>
          </a:xfrm>
          <a:prstGeom prst="wedgeRoundRectCallout">
            <a:avLst>
              <a:gd name="adj1" fmla="val -59342"/>
              <a:gd name="adj2" fmla="val -81008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Calls constructors and registers destructors.  Four types supported: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nsolas"/>
                <a:cs typeface="Consolas"/>
              </a:rPr>
              <a:t>.</a:t>
            </a:r>
            <a:r>
              <a:rPr lang="en-US" dirty="0" err="1" smtClean="0">
                <a:latin typeface="Consolas"/>
                <a:cs typeface="Consolas"/>
              </a:rPr>
              <a:t>pre_init_array</a:t>
            </a:r>
            <a:r>
              <a:rPr lang="en-US" dirty="0">
                <a:cs typeface="Consolas"/>
              </a:rPr>
              <a:t> </a:t>
            </a:r>
            <a:r>
              <a:rPr lang="en-US" dirty="0" smtClean="0">
                <a:cs typeface="Consolas"/>
              </a:rPr>
              <a:t>section</a:t>
            </a:r>
            <a:endParaRPr lang="en-US" dirty="0" smtClean="0">
              <a:latin typeface="Consolas"/>
              <a:cs typeface="Consola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nsolas"/>
                <a:cs typeface="Consolas"/>
              </a:rPr>
              <a:t>_</a:t>
            </a:r>
            <a:r>
              <a:rPr lang="en-US" dirty="0" err="1" smtClean="0">
                <a:latin typeface="Consolas"/>
                <a:cs typeface="Consolas"/>
              </a:rPr>
              <a:t>init</a:t>
            </a:r>
            <a:r>
              <a:rPr lang="en-US" dirty="0" smtClean="0">
                <a:latin typeface="Consolas"/>
                <a:cs typeface="Consolas"/>
              </a:rPr>
              <a:t>()</a:t>
            </a:r>
            <a:r>
              <a:rPr lang="en-US" dirty="0" smtClean="0"/>
              <a:t> function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nsolas"/>
                <a:cs typeface="Consolas"/>
              </a:rPr>
              <a:t>.</a:t>
            </a:r>
            <a:r>
              <a:rPr lang="en-US" dirty="0" err="1" smtClean="0">
                <a:latin typeface="Consolas"/>
                <a:cs typeface="Consolas"/>
              </a:rPr>
              <a:t>ctors</a:t>
            </a:r>
            <a:r>
              <a:rPr lang="en-US" dirty="0" smtClean="0"/>
              <a:t> section (via </a:t>
            </a:r>
            <a:r>
              <a:rPr lang="en-US" dirty="0">
                <a:latin typeface="Consolas"/>
                <a:cs typeface="Consolas"/>
              </a:rPr>
              <a:t>_</a:t>
            </a:r>
            <a:r>
              <a:rPr lang="en-US" dirty="0" err="1">
                <a:latin typeface="Consolas"/>
                <a:cs typeface="Consolas"/>
              </a:rPr>
              <a:t>init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smtClean="0">
                <a:latin typeface="Consolas"/>
                <a:cs typeface="Consolas"/>
              </a:rPr>
              <a:t>)</a:t>
            </a:r>
            <a:r>
              <a:rPr lang="en-US" dirty="0" smtClean="0">
                <a:cs typeface="Consolas"/>
              </a:rPr>
              <a:t>)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nsolas"/>
                <a:cs typeface="Consolas"/>
              </a:rPr>
              <a:t>.</a:t>
            </a:r>
            <a:r>
              <a:rPr lang="en-US" dirty="0" err="1" smtClean="0">
                <a:latin typeface="Consolas"/>
                <a:cs typeface="Consolas"/>
              </a:rPr>
              <a:t>init_array</a:t>
            </a:r>
            <a:r>
              <a:rPr lang="en-US" dirty="0" smtClean="0"/>
              <a:t> section</a:t>
            </a:r>
          </a:p>
        </p:txBody>
      </p:sp>
    </p:spTree>
    <p:extLst>
      <p:ext uri="{BB962C8B-B14F-4D97-AF65-F5344CB8AC3E}">
        <p14:creationId xmlns:p14="http://schemas.microsoft.com/office/powerpoint/2010/main" val="283744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/>
                <a:cs typeface="Consolas"/>
              </a:rPr>
              <a:t>main()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 descr="ma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7700"/>
            <a:ext cx="9144000" cy="3022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917700"/>
            <a:ext cx="9143999" cy="3022299"/>
          </a:xfrm>
          <a:prstGeom prst="rect">
            <a:avLst/>
          </a:prstGeom>
          <a:solidFill>
            <a:schemeClr val="accent3">
              <a:alpha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53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in-printf-vfprint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37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nsolas"/>
                <a:cs typeface="Consolas"/>
              </a:rPr>
              <a:t>vfprintf</a:t>
            </a:r>
            <a:r>
              <a:rPr lang="en-US" dirty="0" smtClean="0">
                <a:latin typeface="Consolas"/>
                <a:cs typeface="Consolas"/>
              </a:rPr>
              <a:t>()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32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1917700"/>
            <a:ext cx="445330" cy="3022299"/>
          </a:xfrm>
          <a:prstGeom prst="rect">
            <a:avLst/>
          </a:prstGeom>
          <a:solidFill>
            <a:schemeClr val="accent3">
              <a:alpha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59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/>
                <a:cs typeface="Consolas"/>
              </a:rPr>
              <a:t>__</a:t>
            </a:r>
            <a:r>
              <a:rPr lang="en-US" dirty="0" err="1" smtClean="0">
                <a:latin typeface="Consolas"/>
                <a:cs typeface="Consolas"/>
              </a:rPr>
              <a:t>get_locale</a:t>
            </a:r>
            <a:r>
              <a:rPr lang="en-US" dirty="0" smtClean="0">
                <a:latin typeface="Consolas"/>
                <a:cs typeface="Consolas"/>
              </a:rPr>
              <a:t>()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33</a:t>
            </a:fld>
            <a:endParaRPr lang="en-US"/>
          </a:p>
        </p:txBody>
      </p:sp>
      <p:pic>
        <p:nvPicPr>
          <p:cNvPr id="4" name="Picture 3" descr="main-printf-vfprintf-__get_loca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400"/>
            <a:ext cx="9144000" cy="298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90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in-printf-vfprint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37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nsolas"/>
                <a:cs typeface="Consolas"/>
              </a:rPr>
              <a:t>vfprintf</a:t>
            </a:r>
            <a:r>
              <a:rPr lang="en-US" dirty="0" smtClean="0">
                <a:latin typeface="Consolas"/>
                <a:cs typeface="Consolas"/>
              </a:rPr>
              <a:t>()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34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5330" y="1917700"/>
            <a:ext cx="8698669" cy="3022299"/>
          </a:xfrm>
          <a:prstGeom prst="rect">
            <a:avLst/>
          </a:prstGeom>
          <a:solidFill>
            <a:schemeClr val="accent3">
              <a:alpha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88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/>
                <a:cs typeface="Consolas"/>
              </a:rPr>
              <a:t>__</a:t>
            </a:r>
            <a:r>
              <a:rPr lang="en-US" dirty="0" err="1" smtClean="0">
                <a:latin typeface="Consolas"/>
                <a:cs typeface="Consolas"/>
              </a:rPr>
              <a:t>vfprintf</a:t>
            </a:r>
            <a:r>
              <a:rPr lang="en-US" dirty="0" smtClean="0">
                <a:latin typeface="Consolas"/>
                <a:cs typeface="Consolas"/>
              </a:rPr>
              <a:t>()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35</a:t>
            </a:fld>
            <a:endParaRPr lang="en-US"/>
          </a:p>
        </p:txBody>
      </p:sp>
      <p:pic>
        <p:nvPicPr>
          <p:cNvPr id="4" name="Picture 3" descr="main-printf-vfprintf_l-__vfprint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300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77935" y="1917700"/>
            <a:ext cx="866064" cy="3022299"/>
          </a:xfrm>
          <a:prstGeom prst="rect">
            <a:avLst/>
          </a:prstGeom>
          <a:solidFill>
            <a:schemeClr val="accent3">
              <a:alpha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43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/>
                <a:cs typeface="Consolas"/>
              </a:rPr>
              <a:t>__</a:t>
            </a:r>
            <a:r>
              <a:rPr lang="en-US" dirty="0" err="1" smtClean="0">
                <a:latin typeface="Consolas"/>
                <a:cs typeface="Consolas"/>
              </a:rPr>
              <a:t>vfprintf</a:t>
            </a:r>
            <a:r>
              <a:rPr lang="en-US" dirty="0" smtClean="0">
                <a:latin typeface="Consolas"/>
                <a:cs typeface="Consolas"/>
              </a:rPr>
              <a:t>()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36</a:t>
            </a:fld>
            <a:endParaRPr lang="en-US"/>
          </a:p>
        </p:txBody>
      </p:sp>
      <p:pic>
        <p:nvPicPr>
          <p:cNvPr id="4" name="Picture 3" descr="main-printf-vfprintf_l-__vfprintf-postprepfi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1100"/>
            <a:ext cx="9144000" cy="193800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93778" y="1856574"/>
            <a:ext cx="2800893" cy="1513085"/>
            <a:chOff x="793778" y="1856574"/>
            <a:chExt cx="2800893" cy="1513085"/>
          </a:xfrm>
        </p:grpSpPr>
        <p:sp>
          <p:nvSpPr>
            <p:cNvPr id="8" name="Right Brace 7"/>
            <p:cNvSpPr/>
            <p:nvPr/>
          </p:nvSpPr>
          <p:spPr>
            <a:xfrm rot="16200000">
              <a:off x="1592387" y="1367374"/>
              <a:ext cx="1203676" cy="2800893"/>
            </a:xfrm>
            <a:prstGeom prst="rightBrac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30851" y="1856574"/>
              <a:ext cx="1321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(“%s”, hello)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94675" y="1824308"/>
            <a:ext cx="3288488" cy="1545351"/>
            <a:chOff x="3594675" y="1824308"/>
            <a:chExt cx="3288488" cy="1545351"/>
          </a:xfrm>
        </p:grpSpPr>
        <p:sp>
          <p:nvSpPr>
            <p:cNvPr id="9" name="Right Brace 8"/>
            <p:cNvSpPr/>
            <p:nvPr/>
          </p:nvSpPr>
          <p:spPr>
            <a:xfrm rot="16200000">
              <a:off x="4637080" y="1123577"/>
              <a:ext cx="1203677" cy="3288488"/>
            </a:xfrm>
            <a:prstGeom prst="rightBrac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86198" y="1824308"/>
              <a:ext cx="1306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(“ %d”, 123)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83165" y="1138916"/>
            <a:ext cx="2080143" cy="2230746"/>
            <a:chOff x="6883165" y="1138916"/>
            <a:chExt cx="2080143" cy="2230746"/>
          </a:xfrm>
        </p:grpSpPr>
        <p:sp>
          <p:nvSpPr>
            <p:cNvPr id="10" name="Right Brace 9"/>
            <p:cNvSpPr/>
            <p:nvPr/>
          </p:nvSpPr>
          <p:spPr>
            <a:xfrm rot="16200000">
              <a:off x="6998201" y="1404554"/>
              <a:ext cx="1850072" cy="2080143"/>
            </a:xfrm>
            <a:prstGeom prst="rightBrac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68631" y="1138916"/>
              <a:ext cx="711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(“\n”)</a:t>
              </a:r>
              <a:endParaRPr lang="en-US" dirty="0"/>
            </a:p>
          </p:txBody>
        </p:sp>
      </p:grpSp>
      <p:sp>
        <p:nvSpPr>
          <p:cNvPr id="15" name="Rounded Rectangular Callout 14"/>
          <p:cNvSpPr/>
          <p:nvPr/>
        </p:nvSpPr>
        <p:spPr>
          <a:xfrm>
            <a:off x="133909" y="988938"/>
            <a:ext cx="1873207" cy="826667"/>
          </a:xfrm>
          <a:prstGeom prst="wedgeRoundRectCallout">
            <a:avLst>
              <a:gd name="adj1" fmla="val -30707"/>
              <a:gd name="adj2" fmla="val 22484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Look up decimal point string.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132632" y="2451100"/>
            <a:ext cx="1830677" cy="1938005"/>
          </a:xfrm>
          <a:prstGeom prst="rect">
            <a:avLst/>
          </a:prstGeom>
          <a:solidFill>
            <a:schemeClr val="accent3">
              <a:alpha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60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/>
                <a:cs typeface="Consolas"/>
              </a:rPr>
              <a:t>__sprint()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37</a:t>
            </a:fld>
            <a:endParaRPr lang="en-US"/>
          </a:p>
        </p:txBody>
      </p:sp>
      <p:pic>
        <p:nvPicPr>
          <p:cNvPr id="4" name="Picture 3" descr="main-printf-vfprintf_l-__vfprintf-__sprint-to-__sys_wr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3800"/>
            <a:ext cx="9144000" cy="192869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87494" y="1407356"/>
            <a:ext cx="1873207" cy="826667"/>
          </a:xfrm>
          <a:prstGeom prst="wedgeRoundRectCallout">
            <a:avLst>
              <a:gd name="adj1" fmla="val 26197"/>
              <a:gd name="adj2" fmla="val 14253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New-line character found.</a:t>
            </a:r>
            <a:endParaRPr lang="en-US" dirty="0"/>
          </a:p>
        </p:txBody>
      </p:sp>
      <p:sp>
        <p:nvSpPr>
          <p:cNvPr id="6" name="Curved Down Arrow 5"/>
          <p:cNvSpPr/>
          <p:nvPr/>
        </p:nvSpPr>
        <p:spPr>
          <a:xfrm>
            <a:off x="2143191" y="2234024"/>
            <a:ext cx="2676155" cy="748456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9251" y="2496460"/>
            <a:ext cx="3606005" cy="1938005"/>
          </a:xfrm>
          <a:prstGeom prst="rect">
            <a:avLst/>
          </a:prstGeom>
          <a:solidFill>
            <a:schemeClr val="accent3">
              <a:alpha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63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/>
                <a:cs typeface="Consolas"/>
              </a:rPr>
              <a:t>__flush()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38</a:t>
            </a:fld>
            <a:endParaRPr lang="en-US"/>
          </a:p>
        </p:txBody>
      </p:sp>
      <p:pic>
        <p:nvPicPr>
          <p:cNvPr id="4" name="Picture 3" descr="main-printf-vfprintf_l-__vfprintf-__sprint-__fflu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3800"/>
            <a:ext cx="9144000" cy="191493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937798" y="994022"/>
            <a:ext cx="1634968" cy="826667"/>
          </a:xfrm>
          <a:prstGeom prst="wedgeRoundRectCallout">
            <a:avLst>
              <a:gd name="adj1" fmla="val -91243"/>
              <a:gd name="adj2" fmla="val 137047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actual call to </a:t>
            </a:r>
            <a:r>
              <a:rPr lang="en-US" dirty="0" smtClean="0">
                <a:latin typeface="Consolas"/>
                <a:cs typeface="Consolas"/>
              </a:rPr>
              <a:t>write()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04588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39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1287" y="2960665"/>
            <a:ext cx="83070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Consolas"/>
                <a:cs typeface="Consolas"/>
              </a:rPr>
              <a:t>Hello World! 123</a:t>
            </a:r>
            <a:endParaRPr lang="en-US" sz="72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66895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version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74700" y="1339593"/>
            <a:ext cx="764540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onsolas"/>
                <a:cs typeface="Consolas"/>
              </a:rPr>
              <a:t>int</a:t>
            </a:r>
            <a:endParaRPr lang="en-US" sz="3200" dirty="0">
              <a:latin typeface="Consolas"/>
              <a:cs typeface="Consolas"/>
            </a:endParaRPr>
          </a:p>
          <a:p>
            <a:r>
              <a:rPr lang="en-US" sz="3200" dirty="0">
                <a:latin typeface="Consolas"/>
                <a:cs typeface="Consolas"/>
              </a:rPr>
              <a:t>main(void)</a:t>
            </a:r>
          </a:p>
          <a:p>
            <a:r>
              <a:rPr lang="en-US" sz="3200" dirty="0">
                <a:latin typeface="Consolas"/>
                <a:cs typeface="Consolas"/>
              </a:rPr>
              <a:t>{</a:t>
            </a:r>
          </a:p>
          <a:p>
            <a:r>
              <a:rPr lang="en-US" sz="3200" dirty="0">
                <a:latin typeface="Consolas"/>
                <a:cs typeface="Consolas"/>
              </a:rPr>
              <a:t>  </a:t>
            </a:r>
            <a:r>
              <a:rPr lang="en-US" sz="3200" dirty="0" err="1" smtClean="0">
                <a:latin typeface="Consolas"/>
                <a:cs typeface="Consolas"/>
              </a:rPr>
              <a:t>const</a:t>
            </a:r>
            <a:r>
              <a:rPr lang="en-US" sz="3200" dirty="0" smtClean="0">
                <a:latin typeface="Consolas"/>
                <a:cs typeface="Consolas"/>
              </a:rPr>
              <a:t> </a:t>
            </a:r>
            <a:r>
              <a:rPr lang="en-US" sz="3200" dirty="0">
                <a:latin typeface="Consolas"/>
                <a:cs typeface="Consolas"/>
              </a:rPr>
              <a:t>char hello[] </a:t>
            </a:r>
            <a:r>
              <a:rPr lang="en-US" sz="3200" dirty="0" smtClean="0">
                <a:latin typeface="Consolas"/>
                <a:cs typeface="Consolas"/>
              </a:rPr>
              <a:t>=</a:t>
            </a:r>
          </a:p>
          <a:p>
            <a:r>
              <a:rPr lang="en-US" sz="3200" dirty="0">
                <a:latin typeface="Consolas"/>
                <a:cs typeface="Consolas"/>
              </a:rPr>
              <a:t> </a:t>
            </a:r>
            <a:r>
              <a:rPr lang="en-US" sz="3200" dirty="0" smtClean="0">
                <a:latin typeface="Consolas"/>
                <a:cs typeface="Consolas"/>
              </a:rPr>
              <a:t>   “hello, world"</a:t>
            </a:r>
            <a:r>
              <a:rPr lang="en-US" sz="3200" dirty="0">
                <a:latin typeface="Consolas"/>
                <a:cs typeface="Consolas"/>
              </a:rPr>
              <a:t>;</a:t>
            </a:r>
          </a:p>
          <a:p>
            <a:endParaRPr lang="en-US" sz="3200" dirty="0">
              <a:latin typeface="Consolas"/>
              <a:cs typeface="Consolas"/>
            </a:endParaRPr>
          </a:p>
          <a:p>
            <a:r>
              <a:rPr lang="en-US" sz="3200" dirty="0">
                <a:latin typeface="Consolas"/>
                <a:cs typeface="Consolas"/>
              </a:rPr>
              <a:t>  </a:t>
            </a:r>
            <a:r>
              <a:rPr lang="en-US" sz="3200" dirty="0" err="1" smtClean="0">
                <a:latin typeface="Consolas"/>
                <a:cs typeface="Consolas"/>
              </a:rPr>
              <a:t>printf</a:t>
            </a:r>
            <a:r>
              <a:rPr lang="en-US" sz="3200" dirty="0">
                <a:latin typeface="Consolas"/>
                <a:cs typeface="Consolas"/>
              </a:rPr>
              <a:t>("%s %d\</a:t>
            </a:r>
            <a:r>
              <a:rPr lang="en-US" sz="3200" dirty="0" smtClean="0">
                <a:latin typeface="Consolas"/>
                <a:cs typeface="Consolas"/>
              </a:rPr>
              <a:t>n</a:t>
            </a:r>
            <a:r>
              <a:rPr lang="en-US" sz="3200" dirty="0">
                <a:latin typeface="Consolas"/>
                <a:cs typeface="Consolas"/>
              </a:rPr>
              <a:t>"</a:t>
            </a:r>
            <a:r>
              <a:rPr lang="en-US" sz="3200" dirty="0" smtClean="0">
                <a:latin typeface="Consolas"/>
                <a:cs typeface="Consolas"/>
              </a:rPr>
              <a:t>, hello</a:t>
            </a:r>
            <a:r>
              <a:rPr lang="en-US" sz="3200" dirty="0">
                <a:latin typeface="Consolas"/>
                <a:cs typeface="Consolas"/>
              </a:rPr>
              <a:t>, 123);</a:t>
            </a:r>
          </a:p>
          <a:p>
            <a:endParaRPr lang="en-US" sz="3200" dirty="0">
              <a:latin typeface="Consolas"/>
              <a:cs typeface="Consolas"/>
            </a:endParaRPr>
          </a:p>
          <a:p>
            <a:r>
              <a:rPr lang="en-US" sz="3200" dirty="0" smtClean="0">
                <a:latin typeface="Consolas"/>
                <a:cs typeface="Consolas"/>
              </a:rPr>
              <a:t>  return </a:t>
            </a:r>
            <a:r>
              <a:rPr lang="en-US" sz="3200" dirty="0">
                <a:latin typeface="Consolas"/>
                <a:cs typeface="Consolas"/>
              </a:rPr>
              <a:t>(0);</a:t>
            </a:r>
          </a:p>
          <a:p>
            <a:r>
              <a:rPr lang="en-US" sz="3200" dirty="0">
                <a:latin typeface="Consolas"/>
                <a:cs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60467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/>
                <a:cs typeface="Consolas"/>
              </a:rPr>
              <a:t>__start()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40</a:t>
            </a:fld>
            <a:endParaRPr lang="en-US"/>
          </a:p>
        </p:txBody>
      </p:sp>
      <p:pic>
        <p:nvPicPr>
          <p:cNvPr id="4" name="Picture 3" descr="__sta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249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15012" y="1723714"/>
            <a:ext cx="128988" cy="3206195"/>
          </a:xfrm>
          <a:prstGeom prst="rect">
            <a:avLst/>
          </a:prstGeom>
          <a:solidFill>
            <a:schemeClr val="accent3">
              <a:alpha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57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/>
                <a:cs typeface="Consolas"/>
              </a:rPr>
              <a:t>exit()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41</a:t>
            </a:fld>
            <a:endParaRPr lang="en-US"/>
          </a:p>
        </p:txBody>
      </p:sp>
      <p:pic>
        <p:nvPicPr>
          <p:cNvPr id="4" name="Picture 3" descr="__start-ex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6500"/>
            <a:ext cx="9144000" cy="1899553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72151" y="1179384"/>
            <a:ext cx="2404004" cy="1140276"/>
          </a:xfrm>
          <a:prstGeom prst="wedgeRoundRectCallout">
            <a:avLst>
              <a:gd name="adj1" fmla="val -4959"/>
              <a:gd name="adj2" fmla="val 17559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 destructors registered with </a:t>
            </a:r>
            <a:r>
              <a:rPr lang="en-US" dirty="0" err="1" smtClean="0">
                <a:latin typeface="Consolas"/>
                <a:cs typeface="Consolas"/>
              </a:rPr>
              <a:t>atexit</a:t>
            </a:r>
            <a:r>
              <a:rPr lang="en-US" dirty="0" smtClean="0">
                <a:latin typeface="Consolas"/>
                <a:cs typeface="Consolas"/>
              </a:rPr>
              <a:t>()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962518" y="1871137"/>
            <a:ext cx="1854716" cy="861748"/>
          </a:xfrm>
          <a:prstGeom prst="wedgeRoundRectCallout">
            <a:avLst>
              <a:gd name="adj1" fmla="val -28090"/>
              <a:gd name="adj2" fmla="val 16772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Flush any </a:t>
            </a:r>
            <a:r>
              <a:rPr lang="en-US" dirty="0" err="1" smtClean="0"/>
              <a:t>unflushed</a:t>
            </a:r>
            <a:r>
              <a:rPr lang="en-US" dirty="0" smtClean="0"/>
              <a:t> FILEs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820214" y="1871136"/>
            <a:ext cx="1854716" cy="605363"/>
          </a:xfrm>
          <a:prstGeom prst="wedgeRoundRectCallout">
            <a:avLst>
              <a:gd name="adj1" fmla="val 72179"/>
              <a:gd name="adj2" fmla="val 27332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 </a:t>
            </a:r>
            <a:r>
              <a:rPr lang="en-US" dirty="0" smtClean="0">
                <a:latin typeface="Consolas"/>
                <a:cs typeface="Consolas"/>
              </a:rPr>
              <a:t>_exit()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54383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binary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42</a:t>
            </a:fld>
            <a:endParaRPr lang="en-US"/>
          </a:p>
        </p:txBody>
      </p:sp>
      <p:pic>
        <p:nvPicPr>
          <p:cNvPr id="4" name="Picture 3" descr="dynamic-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3486727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02052" y="2264127"/>
            <a:ext cx="3891392" cy="826667"/>
          </a:xfrm>
          <a:prstGeom prst="wedgeRoundRectCallout">
            <a:avLst>
              <a:gd name="adj1" fmla="val -53360"/>
              <a:gd name="adj2" fmla="val 248163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nsolas"/>
                <a:cs typeface="Consolas"/>
              </a:rPr>
              <a:t>_</a:t>
            </a:r>
            <a:r>
              <a:rPr lang="en-US" dirty="0" err="1" smtClean="0">
                <a:latin typeface="Consolas"/>
                <a:cs typeface="Consolas"/>
              </a:rPr>
              <a:t>rtld_relocate_nonplt_self</a:t>
            </a:r>
            <a:r>
              <a:rPr lang="en-US" dirty="0" smtClean="0">
                <a:latin typeface="Consolas"/>
                <a:cs typeface="Consolas"/>
              </a:rPr>
              <a:t>()</a:t>
            </a:r>
          </a:p>
          <a:p>
            <a:pPr algn="ctr"/>
            <a:r>
              <a:rPr lang="en-US" dirty="0" err="1" smtClean="0">
                <a:cs typeface="Consolas"/>
              </a:rPr>
              <a:t>Rtld</a:t>
            </a:r>
            <a:r>
              <a:rPr lang="en-US" dirty="0" smtClean="0">
                <a:cs typeface="Consolas"/>
              </a:rPr>
              <a:t> relocates itself</a:t>
            </a:r>
            <a:endParaRPr lang="en-US" dirty="0">
              <a:cs typeface="Consola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69653" y="1676400"/>
            <a:ext cx="174347" cy="3486727"/>
          </a:xfrm>
          <a:prstGeom prst="rect">
            <a:avLst/>
          </a:prstGeom>
          <a:solidFill>
            <a:schemeClr val="accent3">
              <a:alpha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6999479" y="2671152"/>
            <a:ext cx="1482569" cy="509251"/>
          </a:xfrm>
          <a:prstGeom prst="wedgeRoundRectCallout">
            <a:avLst>
              <a:gd name="adj1" fmla="val 85080"/>
              <a:gd name="adj2" fmla="val 326103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nsolas"/>
                <a:cs typeface="Consolas"/>
              </a:rPr>
              <a:t>__start()</a:t>
            </a:r>
          </a:p>
        </p:txBody>
      </p:sp>
      <p:sp>
        <p:nvSpPr>
          <p:cNvPr id="8" name="Rectangle 7"/>
          <p:cNvSpPr/>
          <p:nvPr/>
        </p:nvSpPr>
        <p:spPr>
          <a:xfrm>
            <a:off x="139159" y="5443307"/>
            <a:ext cx="8898532" cy="4309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36746" y="5443307"/>
            <a:ext cx="1621568" cy="4309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Stack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17269" y="5443307"/>
            <a:ext cx="963869" cy="4309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nsolas"/>
                <a:cs typeface="Consolas"/>
              </a:rPr>
              <a:t>.text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81138" y="5443307"/>
            <a:ext cx="963869" cy="4309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nsolas"/>
                <a:cs typeface="Consolas"/>
              </a:rPr>
              <a:t>.data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45008" y="5443307"/>
            <a:ext cx="573338" cy="4309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onsolas"/>
                <a:cs typeface="Consolas"/>
              </a:rPr>
              <a:t>bss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08843" y="5443307"/>
            <a:ext cx="249471" cy="4309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51437" y="5443307"/>
            <a:ext cx="782305" cy="4309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onsolas"/>
                <a:cs typeface="Consolas"/>
              </a:rPr>
              <a:t>rtld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56420" y="5436944"/>
            <a:ext cx="782305" cy="4309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onsolas"/>
                <a:cs typeface="Consolas"/>
              </a:rPr>
              <a:t>libc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4577782" y="1814436"/>
            <a:ext cx="1482569" cy="611149"/>
          </a:xfrm>
          <a:prstGeom prst="wedgeRoundRectCallout">
            <a:avLst>
              <a:gd name="adj1" fmla="val -94663"/>
              <a:gd name="adj2" fmla="val 41702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Consolas"/>
              </a:rPr>
              <a:t>Load and relocate </a:t>
            </a:r>
            <a:r>
              <a:rPr lang="en-US" dirty="0" err="1" smtClean="0">
                <a:cs typeface="Consolas"/>
              </a:rPr>
              <a:t>libc</a:t>
            </a:r>
            <a:endParaRPr lang="en-US" dirty="0" smtClean="0"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899012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  <p:bldP spid="15" grpId="0" animBg="1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/>
                <a:cs typeface="Consolas"/>
              </a:rPr>
              <a:t>__start()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43</a:t>
            </a:fld>
            <a:endParaRPr lang="en-US"/>
          </a:p>
        </p:txBody>
      </p:sp>
      <p:pic>
        <p:nvPicPr>
          <p:cNvPr id="4" name="Picture 3" descr="dynamic-__st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35039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5642" y="1693592"/>
            <a:ext cx="7552199" cy="3486727"/>
          </a:xfrm>
          <a:prstGeom prst="rect">
            <a:avLst/>
          </a:prstGeom>
          <a:solidFill>
            <a:schemeClr val="accent3">
              <a:alpha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32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nsolas"/>
                <a:cs typeface="Consolas"/>
              </a:rPr>
              <a:t>printf</a:t>
            </a:r>
            <a:r>
              <a:rPr lang="en-US" dirty="0" smtClean="0">
                <a:latin typeface="Consolas"/>
                <a:cs typeface="Consolas"/>
              </a:rPr>
              <a:t>()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44</a:t>
            </a:fld>
            <a:endParaRPr lang="en-US"/>
          </a:p>
        </p:txBody>
      </p:sp>
      <p:pic>
        <p:nvPicPr>
          <p:cNvPr id="4" name="Picture 3" descr="dynamic-__start-main-print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3700"/>
            <a:ext cx="9144000" cy="35252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663700"/>
            <a:ext cx="532963" cy="3486727"/>
          </a:xfrm>
          <a:prstGeom prst="rect">
            <a:avLst/>
          </a:prstGeom>
          <a:solidFill>
            <a:schemeClr val="accent3">
              <a:alpha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7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/>
                <a:cs typeface="Consolas"/>
              </a:rPr>
              <a:t>_</a:t>
            </a:r>
            <a:r>
              <a:rPr lang="en-US" dirty="0" err="1" smtClean="0">
                <a:latin typeface="Consolas"/>
                <a:cs typeface="Consolas"/>
              </a:rPr>
              <a:t>mips_rtld_bind</a:t>
            </a:r>
            <a:r>
              <a:rPr lang="en-US" dirty="0" smtClean="0">
                <a:latin typeface="Consolas"/>
                <a:cs typeface="Consolas"/>
              </a:rPr>
              <a:t>()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45</a:t>
            </a:fld>
            <a:endParaRPr lang="en-US"/>
          </a:p>
        </p:txBody>
      </p:sp>
      <p:pic>
        <p:nvPicPr>
          <p:cNvPr id="4" name="Picture 3" descr="dynamic-__start-main-printf-_mips_rtld_bi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34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15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nsolas"/>
                <a:cs typeface="Consolas"/>
              </a:rPr>
              <a:t>printf</a:t>
            </a:r>
            <a:r>
              <a:rPr lang="en-US" dirty="0" smtClean="0">
                <a:latin typeface="Consolas"/>
                <a:cs typeface="Consolas"/>
              </a:rPr>
              <a:t>()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46</a:t>
            </a:fld>
            <a:endParaRPr lang="en-US"/>
          </a:p>
        </p:txBody>
      </p:sp>
      <p:pic>
        <p:nvPicPr>
          <p:cNvPr id="4" name="Picture 3" descr="dynamic-__start-main-print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3700"/>
            <a:ext cx="9144000" cy="35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1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re	quested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the talk interesting and/or helpful?</a:t>
            </a:r>
          </a:p>
          <a:p>
            <a:r>
              <a:rPr lang="en-US" dirty="0" smtClean="0"/>
              <a:t>What didn’t make sense?</a:t>
            </a:r>
          </a:p>
          <a:p>
            <a:r>
              <a:rPr lang="en-US" dirty="0" smtClean="0"/>
              <a:t>What would you like have learned more (or less) about?</a:t>
            </a:r>
          </a:p>
          <a:p>
            <a:endParaRPr lang="en-US" dirty="0"/>
          </a:p>
          <a:p>
            <a:r>
              <a:rPr lang="en-US" dirty="0" err="1" smtClean="0"/>
              <a:t>brooks.davis@sri.com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21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C version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40644" y="1345686"/>
            <a:ext cx="764540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nsolas"/>
                <a:cs typeface="Consolas"/>
              </a:rPr>
              <a:t>void</a:t>
            </a:r>
            <a:endParaRPr lang="en-US" sz="3200" dirty="0">
              <a:latin typeface="Consolas"/>
              <a:cs typeface="Consolas"/>
            </a:endParaRPr>
          </a:p>
          <a:p>
            <a:r>
              <a:rPr lang="en-US" sz="3200" dirty="0">
                <a:latin typeface="Consolas"/>
                <a:cs typeface="Consolas"/>
              </a:rPr>
              <a:t>main(void)</a:t>
            </a:r>
          </a:p>
          <a:p>
            <a:r>
              <a:rPr lang="en-US" sz="3200" dirty="0" smtClean="0">
                <a:latin typeface="Consolas"/>
                <a:cs typeface="Consolas"/>
              </a:rPr>
              <a:t>{</a:t>
            </a:r>
          </a:p>
          <a:p>
            <a:r>
              <a:rPr lang="en-US" sz="3200" dirty="0">
                <a:latin typeface="Consolas"/>
                <a:cs typeface="Consolas"/>
              </a:rPr>
              <a:t> </a:t>
            </a:r>
            <a:r>
              <a:rPr lang="en-US" sz="3200" dirty="0" smtClean="0">
                <a:latin typeface="Consolas"/>
                <a:cs typeface="Consolas"/>
              </a:rPr>
              <a:t> </a:t>
            </a:r>
            <a:r>
              <a:rPr lang="en-US" sz="3200" dirty="0" err="1" smtClean="0">
                <a:latin typeface="Consolas"/>
                <a:cs typeface="Consolas"/>
              </a:rPr>
              <a:t>const</a:t>
            </a:r>
            <a:r>
              <a:rPr lang="en-US" sz="3200" dirty="0" smtClean="0">
                <a:latin typeface="Consolas"/>
                <a:cs typeface="Consolas"/>
              </a:rPr>
              <a:t> char *hello[] =</a:t>
            </a:r>
          </a:p>
          <a:p>
            <a:r>
              <a:rPr lang="en-US" sz="3200" dirty="0">
                <a:latin typeface="Consolas"/>
                <a:cs typeface="Consolas"/>
              </a:rPr>
              <a:t> </a:t>
            </a:r>
            <a:r>
              <a:rPr lang="en-US" sz="3200" dirty="0" smtClean="0">
                <a:latin typeface="Consolas"/>
                <a:cs typeface="Consolas"/>
              </a:rPr>
              <a:t>  </a:t>
            </a:r>
            <a:r>
              <a:rPr lang="en-US" sz="3200" dirty="0">
                <a:latin typeface="Consolas"/>
                <a:cs typeface="Consolas"/>
              </a:rPr>
              <a:t> "hello</a:t>
            </a:r>
            <a:r>
              <a:rPr lang="en-US" sz="3200" dirty="0" smtClean="0">
                <a:latin typeface="Consolas"/>
                <a:cs typeface="Consolas"/>
              </a:rPr>
              <a:t>, world\</a:t>
            </a:r>
            <a:r>
              <a:rPr lang="en-US" sz="3200" dirty="0">
                <a:latin typeface="Consolas"/>
                <a:cs typeface="Consolas"/>
              </a:rPr>
              <a:t>n";</a:t>
            </a:r>
            <a:endParaRPr lang="en-US" sz="3200" dirty="0" smtClean="0">
              <a:latin typeface="Consolas"/>
              <a:cs typeface="Consolas"/>
            </a:endParaRPr>
          </a:p>
          <a:p>
            <a:endParaRPr lang="en-US" sz="3200" dirty="0">
              <a:latin typeface="Consolas"/>
              <a:cs typeface="Consolas"/>
            </a:endParaRPr>
          </a:p>
          <a:p>
            <a:r>
              <a:rPr lang="en-US" sz="3200" dirty="0" smtClean="0">
                <a:latin typeface="Consolas"/>
                <a:cs typeface="Consolas"/>
              </a:rPr>
              <a:t>  write(1, hello, </a:t>
            </a:r>
            <a:r>
              <a:rPr lang="en-US" sz="3200" dirty="0" err="1" smtClean="0">
                <a:latin typeface="Consolas"/>
                <a:cs typeface="Consolas"/>
              </a:rPr>
              <a:t>sizeof</a:t>
            </a:r>
            <a:r>
              <a:rPr lang="en-US" sz="3200" dirty="0" smtClean="0">
                <a:latin typeface="Consolas"/>
                <a:cs typeface="Consolas"/>
              </a:rPr>
              <a:t>(hello));</a:t>
            </a:r>
          </a:p>
          <a:p>
            <a:endParaRPr lang="en-US" sz="3200" dirty="0" smtClean="0">
              <a:latin typeface="Consolas"/>
              <a:cs typeface="Consolas"/>
            </a:endParaRPr>
          </a:p>
          <a:p>
            <a:r>
              <a:rPr lang="en-US" sz="3200" dirty="0">
                <a:latin typeface="Consolas"/>
                <a:cs typeface="Consolas"/>
              </a:rPr>
              <a:t> </a:t>
            </a:r>
            <a:r>
              <a:rPr lang="en-US" sz="3200" dirty="0" smtClean="0">
                <a:latin typeface="Consolas"/>
                <a:cs typeface="Consolas"/>
              </a:rPr>
              <a:t> exit(0);</a:t>
            </a:r>
            <a:endParaRPr lang="en-US" sz="3200" dirty="0">
              <a:latin typeface="Consolas"/>
              <a:cs typeface="Consolas"/>
            </a:endParaRPr>
          </a:p>
          <a:p>
            <a:r>
              <a:rPr lang="en-US" sz="3200" dirty="0" smtClean="0">
                <a:latin typeface="Consolas"/>
                <a:cs typeface="Consolas"/>
              </a:rPr>
              <a:t>}</a:t>
            </a:r>
            <a:endParaRPr lang="en-US" sz="32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193792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(MIPS) assembly version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407356"/>
            <a:ext cx="764540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        .</a:t>
            </a:r>
            <a:r>
              <a:rPr lang="en-US" dirty="0">
                <a:latin typeface="Consolas"/>
                <a:cs typeface="Consolas"/>
              </a:rPr>
              <a:t>text</a:t>
            </a:r>
          </a:p>
          <a:p>
            <a:r>
              <a:rPr lang="en-US" dirty="0">
                <a:latin typeface="Consolas"/>
                <a:cs typeface="Consolas"/>
              </a:rPr>
              <a:t>        .global </a:t>
            </a:r>
            <a:r>
              <a:rPr lang="en-US" dirty="0" smtClean="0">
                <a:latin typeface="Consolas"/>
                <a:cs typeface="Consolas"/>
              </a:rPr>
              <a:t>__start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        .</a:t>
            </a:r>
            <a:r>
              <a:rPr lang="en-US" dirty="0" err="1">
                <a:latin typeface="Consolas"/>
                <a:cs typeface="Consolas"/>
              </a:rPr>
              <a:t>ent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__start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__start: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        li $a0,  1</a:t>
            </a:r>
          </a:p>
          <a:p>
            <a:r>
              <a:rPr lang="en-US" dirty="0">
                <a:latin typeface="Consolas"/>
                <a:cs typeface="Consolas"/>
              </a:rPr>
              <a:t>        </a:t>
            </a:r>
            <a:r>
              <a:rPr lang="en-US" dirty="0" err="1">
                <a:latin typeface="Consolas"/>
                <a:cs typeface="Consolas"/>
              </a:rPr>
              <a:t>dla</a:t>
            </a:r>
            <a:r>
              <a:rPr lang="en-US" dirty="0">
                <a:latin typeface="Consolas"/>
                <a:cs typeface="Consolas"/>
              </a:rPr>
              <a:t> $a1, hello</a:t>
            </a:r>
          </a:p>
          <a:p>
            <a:r>
              <a:rPr lang="en-US" dirty="0">
                <a:latin typeface="Consolas"/>
                <a:cs typeface="Consolas"/>
              </a:rPr>
              <a:t>        li $a2, </a:t>
            </a:r>
            <a:r>
              <a:rPr lang="en-US" dirty="0" smtClean="0">
                <a:latin typeface="Consolas"/>
                <a:cs typeface="Consolas"/>
              </a:rPr>
              <a:t>13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        li $v0, 4</a:t>
            </a:r>
          </a:p>
          <a:p>
            <a:r>
              <a:rPr lang="en-US" dirty="0">
                <a:latin typeface="Consolas"/>
                <a:cs typeface="Consolas"/>
              </a:rPr>
              <a:t>        </a:t>
            </a:r>
            <a:r>
              <a:rPr lang="en-US" dirty="0" err="1">
                <a:latin typeface="Consolas"/>
                <a:cs typeface="Consolas"/>
              </a:rPr>
              <a:t>syscall</a:t>
            </a:r>
            <a:r>
              <a:rPr lang="en-US" dirty="0">
                <a:latin typeface="Consolas"/>
                <a:cs typeface="Consolas"/>
              </a:rPr>
              <a:t>         # write(1, "hello, </a:t>
            </a:r>
            <a:r>
              <a:rPr lang="en-US" dirty="0" smtClean="0">
                <a:latin typeface="Consolas"/>
                <a:cs typeface="Consolas"/>
              </a:rPr>
              <a:t>world\n"</a:t>
            </a:r>
            <a:r>
              <a:rPr lang="en-US" dirty="0">
                <a:latin typeface="Consolas"/>
                <a:cs typeface="Consolas"/>
              </a:rPr>
              <a:t>, </a:t>
            </a:r>
            <a:r>
              <a:rPr lang="en-US" dirty="0" smtClean="0">
                <a:latin typeface="Consolas"/>
                <a:cs typeface="Consolas"/>
              </a:rPr>
              <a:t>13)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        li $a0, 0</a:t>
            </a:r>
          </a:p>
          <a:p>
            <a:r>
              <a:rPr lang="en-US" dirty="0">
                <a:latin typeface="Consolas"/>
                <a:cs typeface="Consolas"/>
              </a:rPr>
              <a:t>        li $v0, 1</a:t>
            </a:r>
          </a:p>
          <a:p>
            <a:r>
              <a:rPr lang="en-US" dirty="0">
                <a:latin typeface="Consolas"/>
                <a:cs typeface="Consolas"/>
              </a:rPr>
              <a:t>        </a:t>
            </a:r>
            <a:r>
              <a:rPr lang="en-US" dirty="0" err="1">
                <a:latin typeface="Consolas"/>
                <a:cs typeface="Consolas"/>
              </a:rPr>
              <a:t>syscall</a:t>
            </a:r>
            <a:r>
              <a:rPr lang="en-US" dirty="0">
                <a:latin typeface="Consolas"/>
                <a:cs typeface="Consolas"/>
              </a:rPr>
              <a:t>         # exit(0)</a:t>
            </a:r>
          </a:p>
          <a:p>
            <a:r>
              <a:rPr lang="en-US" dirty="0">
                <a:latin typeface="Consolas"/>
                <a:cs typeface="Consolas"/>
              </a:rPr>
              <a:t>        .end </a:t>
            </a:r>
            <a:r>
              <a:rPr lang="en-US" dirty="0" smtClean="0">
                <a:latin typeface="Consolas"/>
                <a:cs typeface="Consolas"/>
              </a:rPr>
              <a:t>__start</a:t>
            </a:r>
            <a:endParaRPr lang="en-US" dirty="0">
              <a:latin typeface="Consolas"/>
              <a:cs typeface="Consolas"/>
            </a:endParaRPr>
          </a:p>
          <a:p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        .</a:t>
            </a:r>
            <a:r>
              <a:rPr lang="en-US" dirty="0" smtClean="0">
                <a:latin typeface="Consolas"/>
                <a:cs typeface="Consolas"/>
              </a:rPr>
              <a:t>data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hello:</a:t>
            </a:r>
          </a:p>
          <a:p>
            <a:r>
              <a:rPr lang="en-US" dirty="0">
                <a:latin typeface="Consolas"/>
                <a:cs typeface="Consolas"/>
              </a:rPr>
              <a:t>        .</a:t>
            </a:r>
            <a:r>
              <a:rPr lang="en-US" dirty="0" err="1">
                <a:latin typeface="Consolas"/>
                <a:cs typeface="Consolas"/>
              </a:rPr>
              <a:t>ascii</a:t>
            </a:r>
            <a:r>
              <a:rPr lang="en-US" dirty="0">
                <a:latin typeface="Consolas"/>
                <a:cs typeface="Consolas"/>
              </a:rPr>
              <a:t> "hello, </a:t>
            </a:r>
            <a:r>
              <a:rPr lang="en-US" dirty="0" smtClean="0">
                <a:latin typeface="Consolas"/>
                <a:cs typeface="Consolas"/>
              </a:rPr>
              <a:t>world\n"</a:t>
            </a:r>
          </a:p>
        </p:txBody>
      </p:sp>
    </p:spTree>
    <p:extLst>
      <p:ext uri="{BB962C8B-B14F-4D97-AF65-F5344CB8AC3E}">
        <p14:creationId xmlns:p14="http://schemas.microsoft.com/office/powerpoint/2010/main" val="3701940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comparison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Assembly</a:t>
            </a:r>
          </a:p>
          <a:p>
            <a:pPr lvl="1"/>
            <a:r>
              <a:rPr lang="en-US" dirty="0" smtClean="0"/>
              <a:t>Compiles to 9 instructions</a:t>
            </a:r>
          </a:p>
          <a:p>
            <a:pPr lvl="1"/>
            <a:r>
              <a:rPr lang="en-US" dirty="0" smtClean="0"/>
              <a:t>Stripped binary less than 1K</a:t>
            </a:r>
          </a:p>
          <a:p>
            <a:pPr lvl="2"/>
            <a:r>
              <a:rPr lang="en-US" dirty="0" smtClean="0"/>
              <a:t>Mostly ELF headers, MIPS ABI bits</a:t>
            </a:r>
          </a:p>
          <a:p>
            <a:r>
              <a:rPr lang="en-US" dirty="0" smtClean="0"/>
              <a:t>Minimal C</a:t>
            </a:r>
          </a:p>
          <a:p>
            <a:pPr lvl="1"/>
            <a:r>
              <a:rPr lang="en-US" dirty="0" smtClean="0"/>
              <a:t>Stripped binary over 550K!</a:t>
            </a:r>
          </a:p>
          <a:p>
            <a:pPr lvl="2"/>
            <a:r>
              <a:rPr lang="en-US" dirty="0" smtClean="0"/>
              <a:t>Mostly </a:t>
            </a:r>
            <a:r>
              <a:rPr lang="en-US" dirty="0" err="1" smtClean="0">
                <a:latin typeface="Consolas"/>
                <a:cs typeface="Consolas"/>
              </a:rPr>
              <a:t>malloc</a:t>
            </a:r>
            <a:r>
              <a:rPr lang="en-US" dirty="0" smtClean="0">
                <a:latin typeface="Consolas"/>
                <a:cs typeface="Consolas"/>
              </a:rPr>
              <a:t>()</a:t>
            </a:r>
            <a:r>
              <a:rPr lang="en-US" dirty="0" smtClean="0">
                <a:cs typeface="Consolas"/>
              </a:rPr>
              <a:t> </a:t>
            </a:r>
            <a:r>
              <a:rPr lang="en-US" dirty="0" smtClean="0"/>
              <a:t>and localization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5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linkage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latin typeface="Consolas"/>
                <a:cs typeface="Consolas"/>
              </a:rPr>
              <a:t>$ cc -static -o </a:t>
            </a:r>
            <a:r>
              <a:rPr lang="en-US" sz="2600" dirty="0" err="1" smtClean="0">
                <a:latin typeface="Consolas"/>
                <a:cs typeface="Consolas"/>
              </a:rPr>
              <a:t>helloworld</a:t>
            </a:r>
            <a:r>
              <a:rPr lang="en-US" sz="2600" dirty="0" smtClean="0">
                <a:latin typeface="Consolas"/>
                <a:cs typeface="Consolas"/>
              </a:rPr>
              <a:t> </a:t>
            </a:r>
            <a:r>
              <a:rPr lang="en-US" sz="2600" dirty="0" err="1" smtClean="0">
                <a:latin typeface="Consolas"/>
                <a:cs typeface="Consolas"/>
              </a:rPr>
              <a:t>helloworld.o</a:t>
            </a:r>
            <a:endParaRPr lang="en-US" sz="2600" dirty="0" smtClean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6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600" dirty="0">
                <a:latin typeface="Consolas"/>
                <a:cs typeface="Consolas"/>
              </a:rPr>
              <a:t>$ </a:t>
            </a:r>
            <a:r>
              <a:rPr lang="en-US" sz="2600" dirty="0" err="1" smtClean="0">
                <a:latin typeface="Consolas"/>
                <a:cs typeface="Consolas"/>
              </a:rPr>
              <a:t>ld</a:t>
            </a:r>
            <a:r>
              <a:rPr lang="en-US" sz="2600" dirty="0" smtClean="0">
                <a:latin typeface="Consolas"/>
                <a:cs typeface="Consolas"/>
              </a:rPr>
              <a:t> -EB -melf64btsmip_fbsd -</a:t>
            </a:r>
            <a:r>
              <a:rPr lang="en-US" sz="2600" dirty="0" err="1" smtClean="0">
                <a:latin typeface="Consolas"/>
                <a:cs typeface="Consolas"/>
              </a:rPr>
              <a:t>Bstatic</a:t>
            </a:r>
            <a:r>
              <a:rPr lang="en-US" sz="2600" dirty="0" smtClean="0">
                <a:latin typeface="Consolas"/>
                <a:cs typeface="Consolas"/>
              </a:rPr>
              <a:t> \</a:t>
            </a:r>
            <a:br>
              <a:rPr lang="en-US" sz="2600" dirty="0" smtClean="0">
                <a:latin typeface="Consolas"/>
                <a:cs typeface="Consolas"/>
              </a:rPr>
            </a:br>
            <a:r>
              <a:rPr lang="en-US" sz="2600" dirty="0" smtClean="0">
                <a:latin typeface="Consolas"/>
                <a:cs typeface="Consolas"/>
              </a:rPr>
              <a:t>  -o </a:t>
            </a:r>
            <a:r>
              <a:rPr lang="en-US" sz="2600" dirty="0" err="1" smtClean="0">
                <a:latin typeface="Consolas"/>
                <a:cs typeface="Consolas"/>
              </a:rPr>
              <a:t>helloworld</a:t>
            </a:r>
            <a:r>
              <a:rPr lang="en-US" sz="2600" dirty="0" smtClean="0">
                <a:latin typeface="Consolas"/>
                <a:cs typeface="Consolas"/>
              </a:rPr>
              <a:t> /</a:t>
            </a:r>
            <a:r>
              <a:rPr lang="en-US" sz="2600" dirty="0" err="1" smtClean="0">
                <a:latin typeface="Consolas"/>
                <a:cs typeface="Consolas"/>
              </a:rPr>
              <a:t>usr</a:t>
            </a:r>
            <a:r>
              <a:rPr lang="en-US" sz="2600" dirty="0">
                <a:latin typeface="Consolas"/>
                <a:cs typeface="Consolas"/>
              </a:rPr>
              <a:t>/lib/crt1.</a:t>
            </a:r>
            <a:r>
              <a:rPr lang="en-US" sz="2600" dirty="0" smtClean="0">
                <a:latin typeface="Consolas"/>
                <a:cs typeface="Consolas"/>
              </a:rPr>
              <a:t>o \</a:t>
            </a:r>
            <a:br>
              <a:rPr lang="en-US" sz="2600" dirty="0" smtClean="0">
                <a:latin typeface="Consolas"/>
                <a:cs typeface="Consolas"/>
              </a:rPr>
            </a:br>
            <a:r>
              <a:rPr lang="en-US" sz="2600" dirty="0" smtClean="0">
                <a:latin typeface="Consolas"/>
                <a:cs typeface="Consolas"/>
              </a:rPr>
              <a:t>  /</a:t>
            </a:r>
            <a:r>
              <a:rPr lang="en-US" sz="2600" dirty="0" err="1">
                <a:latin typeface="Consolas"/>
                <a:cs typeface="Consolas"/>
              </a:rPr>
              <a:t>usr</a:t>
            </a:r>
            <a:r>
              <a:rPr lang="en-US" sz="2600" dirty="0">
                <a:latin typeface="Consolas"/>
                <a:cs typeface="Consolas"/>
              </a:rPr>
              <a:t>/lib/</a:t>
            </a:r>
            <a:r>
              <a:rPr lang="en-US" sz="2600" dirty="0" err="1" smtClean="0">
                <a:latin typeface="Consolas"/>
                <a:cs typeface="Consolas"/>
              </a:rPr>
              <a:t>crti.o</a:t>
            </a:r>
            <a:r>
              <a:rPr lang="en-US" sz="2600" dirty="0" smtClean="0">
                <a:latin typeface="Consolas"/>
                <a:cs typeface="Consolas"/>
              </a:rPr>
              <a:t> /</a:t>
            </a:r>
            <a:r>
              <a:rPr lang="en-US" sz="2600" dirty="0" err="1">
                <a:latin typeface="Consolas"/>
                <a:cs typeface="Consolas"/>
              </a:rPr>
              <a:t>usr</a:t>
            </a:r>
            <a:r>
              <a:rPr lang="en-US" sz="2600" dirty="0">
                <a:latin typeface="Consolas"/>
                <a:cs typeface="Consolas"/>
              </a:rPr>
              <a:t>/lib/</a:t>
            </a:r>
            <a:r>
              <a:rPr lang="en-US" sz="2600" dirty="0" err="1" smtClean="0">
                <a:latin typeface="Consolas"/>
                <a:cs typeface="Consolas"/>
              </a:rPr>
              <a:t>crtbeginT.o</a:t>
            </a:r>
            <a:r>
              <a:rPr lang="en-US" sz="2600" dirty="0">
                <a:latin typeface="Consolas"/>
                <a:cs typeface="Consolas"/>
              </a:rPr>
              <a:t> </a:t>
            </a:r>
            <a:r>
              <a:rPr lang="en-US" sz="2600" dirty="0" smtClean="0">
                <a:latin typeface="Consolas"/>
                <a:cs typeface="Consolas"/>
              </a:rPr>
              <a:t>\</a:t>
            </a:r>
            <a:br>
              <a:rPr lang="en-US" sz="2600" dirty="0" smtClean="0">
                <a:latin typeface="Consolas"/>
                <a:cs typeface="Consolas"/>
              </a:rPr>
            </a:br>
            <a:r>
              <a:rPr lang="en-US" sz="2600" dirty="0" smtClean="0">
                <a:latin typeface="Consolas"/>
                <a:cs typeface="Consolas"/>
              </a:rPr>
              <a:t>  -L/</a:t>
            </a:r>
            <a:r>
              <a:rPr lang="en-US" sz="2600" dirty="0" err="1">
                <a:latin typeface="Consolas"/>
                <a:cs typeface="Consolas"/>
              </a:rPr>
              <a:t>usr</a:t>
            </a:r>
            <a:r>
              <a:rPr lang="en-US" sz="2600" dirty="0">
                <a:latin typeface="Consolas"/>
                <a:cs typeface="Consolas"/>
              </a:rPr>
              <a:t>/</a:t>
            </a:r>
            <a:r>
              <a:rPr lang="en-US" sz="2600" dirty="0" smtClean="0">
                <a:latin typeface="Consolas"/>
                <a:cs typeface="Consolas"/>
              </a:rPr>
              <a:t>lib </a:t>
            </a:r>
            <a:r>
              <a:rPr lang="en-US" sz="2600" dirty="0" err="1" smtClean="0">
                <a:latin typeface="Consolas"/>
                <a:cs typeface="Consolas"/>
              </a:rPr>
              <a:t>helloworld.o</a:t>
            </a:r>
            <a:r>
              <a:rPr lang="en-US" sz="2600" dirty="0">
                <a:latin typeface="Consolas"/>
                <a:cs typeface="Consolas"/>
              </a:rPr>
              <a:t> </a:t>
            </a:r>
            <a:r>
              <a:rPr lang="en-US" sz="2600" dirty="0" smtClean="0">
                <a:latin typeface="Consolas"/>
                <a:cs typeface="Consolas"/>
              </a:rPr>
              <a:t>\</a:t>
            </a:r>
            <a:br>
              <a:rPr lang="en-US" sz="2600" dirty="0" smtClean="0">
                <a:latin typeface="Consolas"/>
                <a:cs typeface="Consolas"/>
              </a:rPr>
            </a:br>
            <a:r>
              <a:rPr lang="en-US" sz="2600" dirty="0" smtClean="0">
                <a:latin typeface="Consolas"/>
                <a:cs typeface="Consolas"/>
              </a:rPr>
              <a:t>  -</a:t>
            </a:r>
            <a:r>
              <a:rPr lang="en-US" sz="2600" dirty="0">
                <a:latin typeface="Consolas"/>
                <a:cs typeface="Consolas"/>
              </a:rPr>
              <a:t>-start-</a:t>
            </a:r>
            <a:r>
              <a:rPr lang="en-US" sz="2600" dirty="0" smtClean="0">
                <a:latin typeface="Consolas"/>
                <a:cs typeface="Consolas"/>
              </a:rPr>
              <a:t>group -</a:t>
            </a:r>
            <a:r>
              <a:rPr lang="en-US" sz="2600" dirty="0" err="1" smtClean="0">
                <a:latin typeface="Consolas"/>
                <a:cs typeface="Consolas"/>
              </a:rPr>
              <a:t>lgcc</a:t>
            </a:r>
            <a:r>
              <a:rPr lang="en-US" sz="2600" dirty="0">
                <a:latin typeface="Consolas"/>
                <a:cs typeface="Consolas"/>
              </a:rPr>
              <a:t> </a:t>
            </a:r>
            <a:r>
              <a:rPr lang="en-US" sz="2600" dirty="0" smtClean="0">
                <a:latin typeface="Consolas"/>
                <a:cs typeface="Consolas"/>
              </a:rPr>
              <a:t>-</a:t>
            </a:r>
            <a:r>
              <a:rPr lang="en-US" sz="2600" dirty="0" err="1" smtClean="0">
                <a:latin typeface="Consolas"/>
                <a:cs typeface="Consolas"/>
              </a:rPr>
              <a:t>lgcc_eh</a:t>
            </a:r>
            <a:r>
              <a:rPr lang="en-US" sz="2600" dirty="0">
                <a:latin typeface="Consolas"/>
                <a:cs typeface="Consolas"/>
              </a:rPr>
              <a:t> </a:t>
            </a:r>
            <a:r>
              <a:rPr lang="en-US" sz="2600" dirty="0" smtClean="0">
                <a:latin typeface="Consolas"/>
                <a:cs typeface="Consolas"/>
              </a:rPr>
              <a:t>–</a:t>
            </a:r>
            <a:r>
              <a:rPr lang="en-US" sz="2600" dirty="0" err="1" smtClean="0">
                <a:latin typeface="Consolas"/>
                <a:cs typeface="Consolas"/>
              </a:rPr>
              <a:t>lc</a:t>
            </a:r>
            <a:r>
              <a:rPr lang="en-US" sz="2600" dirty="0" smtClean="0">
                <a:latin typeface="Consolas"/>
                <a:cs typeface="Consolas"/>
              </a:rPr>
              <a:t> </a:t>
            </a:r>
            <a:br>
              <a:rPr lang="en-US" sz="2600" dirty="0" smtClean="0">
                <a:latin typeface="Consolas"/>
                <a:cs typeface="Consolas"/>
              </a:rPr>
            </a:br>
            <a:r>
              <a:rPr lang="en-US" sz="2600" dirty="0" smtClean="0">
                <a:latin typeface="Consolas"/>
                <a:cs typeface="Consolas"/>
              </a:rPr>
              <a:t>  -</a:t>
            </a:r>
            <a:r>
              <a:rPr lang="en-US" sz="2600" dirty="0">
                <a:latin typeface="Consolas"/>
                <a:cs typeface="Consolas"/>
              </a:rPr>
              <a:t>-end-</a:t>
            </a:r>
            <a:r>
              <a:rPr lang="en-US" sz="2600" dirty="0" smtClean="0">
                <a:latin typeface="Consolas"/>
                <a:cs typeface="Consolas"/>
              </a:rPr>
              <a:t>group \</a:t>
            </a:r>
            <a:br>
              <a:rPr lang="en-US" sz="2600" dirty="0" smtClean="0">
                <a:latin typeface="Consolas"/>
                <a:cs typeface="Consolas"/>
              </a:rPr>
            </a:br>
            <a:r>
              <a:rPr lang="en-US" sz="2600" dirty="0" smtClean="0">
                <a:latin typeface="Consolas"/>
                <a:cs typeface="Consolas"/>
              </a:rPr>
              <a:t>  /</a:t>
            </a:r>
            <a:r>
              <a:rPr lang="en-US" sz="2600" dirty="0" err="1">
                <a:latin typeface="Consolas"/>
                <a:cs typeface="Consolas"/>
              </a:rPr>
              <a:t>usr</a:t>
            </a:r>
            <a:r>
              <a:rPr lang="en-US" sz="2600" dirty="0">
                <a:latin typeface="Consolas"/>
                <a:cs typeface="Consolas"/>
              </a:rPr>
              <a:t>/lib/</a:t>
            </a:r>
            <a:r>
              <a:rPr lang="en-US" sz="2600" dirty="0" err="1" smtClean="0">
                <a:latin typeface="Consolas"/>
                <a:cs typeface="Consolas"/>
              </a:rPr>
              <a:t>crtend.o</a:t>
            </a:r>
            <a:r>
              <a:rPr lang="en-US" sz="2600" dirty="0" smtClean="0">
                <a:latin typeface="Consolas"/>
                <a:cs typeface="Consolas"/>
              </a:rPr>
              <a:t> /</a:t>
            </a:r>
            <a:r>
              <a:rPr lang="en-US" sz="2600" dirty="0" err="1">
                <a:latin typeface="Consolas"/>
                <a:cs typeface="Consolas"/>
              </a:rPr>
              <a:t>usr</a:t>
            </a:r>
            <a:r>
              <a:rPr lang="en-US" sz="2600" dirty="0">
                <a:latin typeface="Consolas"/>
                <a:cs typeface="Consolas"/>
              </a:rPr>
              <a:t>/lib/</a:t>
            </a:r>
            <a:r>
              <a:rPr lang="en-US" sz="2600" dirty="0" err="1" smtClean="0">
                <a:latin typeface="Consolas"/>
                <a:cs typeface="Consolas"/>
              </a:rPr>
              <a:t>crtn.o</a:t>
            </a:r>
            <a:endParaRPr lang="en-US" sz="2600" dirty="0" smtClean="0"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56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 runtime support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169944"/>
              </p:ext>
            </p:extLst>
          </p:nvPr>
        </p:nvGraphicFramePr>
        <p:xfrm>
          <a:off x="690563" y="1555750"/>
          <a:ext cx="7724776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837"/>
                <a:gridCol w="584993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Purpose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crt1.o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Contains </a:t>
                      </a:r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__start()</a:t>
                      </a:r>
                      <a:r>
                        <a:rPr lang="en-US" sz="2000" dirty="0" smtClean="0"/>
                        <a:t> function</a:t>
                      </a:r>
                      <a:r>
                        <a:rPr lang="en-US" sz="2000" baseline="0" dirty="0" smtClean="0"/>
                        <a:t> which initializes process environment and calls </a:t>
                      </a:r>
                      <a:r>
                        <a:rPr lang="en-US" sz="2000" baseline="0" dirty="0" smtClean="0">
                          <a:latin typeface="Consolas"/>
                          <a:cs typeface="Consolas"/>
                        </a:rPr>
                        <a:t>main()</a:t>
                      </a:r>
                      <a:r>
                        <a:rPr lang="en-US" sz="2000" baseline="0" dirty="0" smtClean="0"/>
                        <a:t>.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nsolas"/>
                          <a:cs typeface="Consolas"/>
                        </a:rPr>
                        <a:t>crti.o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Entry</a:t>
                      </a:r>
                      <a:r>
                        <a:rPr lang="en-US" sz="2000" baseline="0" dirty="0" smtClean="0"/>
                        <a:t> points for old style </a:t>
                      </a:r>
                      <a:r>
                        <a:rPr lang="en-US" sz="2000" baseline="0" dirty="0" smtClean="0">
                          <a:latin typeface="Consolas"/>
                          <a:cs typeface="Consolas"/>
                        </a:rPr>
                        <a:t>_</a:t>
                      </a:r>
                      <a:r>
                        <a:rPr lang="en-US" sz="2000" baseline="0" dirty="0" err="1" smtClean="0">
                          <a:latin typeface="Consolas"/>
                          <a:cs typeface="Consolas"/>
                        </a:rPr>
                        <a:t>init</a:t>
                      </a:r>
                      <a:r>
                        <a:rPr lang="en-US" sz="2000" baseline="0" dirty="0" smtClean="0">
                          <a:latin typeface="Consolas"/>
                          <a:cs typeface="Consolas"/>
                        </a:rPr>
                        <a:t>()</a:t>
                      </a:r>
                      <a:r>
                        <a:rPr lang="en-US" sz="2000" baseline="0" dirty="0" smtClean="0"/>
                        <a:t> and </a:t>
                      </a:r>
                      <a:r>
                        <a:rPr lang="en-US" sz="2000" baseline="0" dirty="0" smtClean="0">
                          <a:latin typeface="Consolas"/>
                          <a:cs typeface="Consolas"/>
                        </a:rPr>
                        <a:t>_</a:t>
                      </a:r>
                      <a:r>
                        <a:rPr lang="en-US" sz="2000" baseline="0" dirty="0" err="1" smtClean="0">
                          <a:latin typeface="Consolas"/>
                          <a:cs typeface="Consolas"/>
                        </a:rPr>
                        <a:t>fini</a:t>
                      </a:r>
                      <a:r>
                        <a:rPr lang="en-US" sz="2000" baseline="0" dirty="0" smtClean="0">
                          <a:latin typeface="Consolas"/>
                          <a:cs typeface="Consolas"/>
                        </a:rPr>
                        <a:t>()</a:t>
                      </a:r>
                      <a:r>
                        <a:rPr lang="en-US" sz="2000" baseline="0" dirty="0" smtClean="0"/>
                        <a:t> functions.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nsolas"/>
                          <a:cs typeface="Consolas"/>
                        </a:rPr>
                        <a:t>crtbegin.o</a:t>
                      </a:r>
                      <a:endParaRPr lang="en-US" sz="2000" dirty="0" smtClean="0">
                        <a:latin typeface="Consolas"/>
                        <a:cs typeface="Consolas"/>
                      </a:endParaRPr>
                    </a:p>
                    <a:p>
                      <a:r>
                        <a:rPr lang="en-US" sz="2000" dirty="0" err="1" smtClean="0">
                          <a:latin typeface="Consolas"/>
                          <a:cs typeface="Consolas"/>
                        </a:rPr>
                        <a:t>crtbeginS.o</a:t>
                      </a:r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/>
                      </a:r>
                      <a:br>
                        <a:rPr lang="en-US" sz="2000" dirty="0" smtClean="0">
                          <a:latin typeface="Consolas"/>
                          <a:cs typeface="Consolas"/>
                        </a:rPr>
                      </a:br>
                      <a:r>
                        <a:rPr lang="en-US" sz="2000" dirty="0" err="1" smtClean="0">
                          <a:latin typeface="Consolas"/>
                          <a:cs typeface="Consolas"/>
                        </a:rPr>
                        <a:t>crtbeginT.o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Declares </a:t>
                      </a:r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.</a:t>
                      </a:r>
                      <a:r>
                        <a:rPr lang="en-US" sz="2000" dirty="0" err="1" smtClean="0">
                          <a:latin typeface="Consolas"/>
                          <a:cs typeface="Consolas"/>
                        </a:rPr>
                        <a:t>ctor</a:t>
                      </a:r>
                      <a:r>
                        <a:rPr lang="en-US" sz="2000" dirty="0" smtClean="0"/>
                        <a:t> and </a:t>
                      </a:r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.</a:t>
                      </a:r>
                      <a:r>
                        <a:rPr lang="en-US" sz="2000" dirty="0" err="1" smtClean="0">
                          <a:latin typeface="Consolas"/>
                          <a:cs typeface="Consolas"/>
                        </a:rPr>
                        <a:t>dtor</a:t>
                      </a:r>
                      <a:r>
                        <a:rPr lang="en-US" sz="2000" baseline="0" dirty="0" smtClean="0"/>
                        <a:t> constructor and destructor sections.</a:t>
                      </a:r>
                    </a:p>
                    <a:p>
                      <a:r>
                        <a:rPr lang="en-US" sz="2000" baseline="0" dirty="0" smtClean="0"/>
                        <a:t>Declares functions to call constructors and destructors.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nsolas"/>
                          <a:cs typeface="Consolas"/>
                        </a:rPr>
                        <a:t>crtend.o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NULL</a:t>
                      </a:r>
                      <a:r>
                        <a:rPr lang="en-US" sz="2000" baseline="0" dirty="0" smtClean="0"/>
                        <a:t> terminates </a:t>
                      </a:r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.</a:t>
                      </a:r>
                      <a:r>
                        <a:rPr lang="en-US" sz="2000" dirty="0" err="1" smtClean="0">
                          <a:latin typeface="Consolas"/>
                          <a:cs typeface="Consolas"/>
                        </a:rPr>
                        <a:t>ctor</a:t>
                      </a:r>
                      <a:r>
                        <a:rPr lang="en-US" sz="2000" dirty="0" smtClean="0"/>
                        <a:t> and </a:t>
                      </a:r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.</a:t>
                      </a:r>
                      <a:r>
                        <a:rPr lang="en-US" sz="2000" dirty="0" err="1" smtClean="0">
                          <a:latin typeface="Consolas"/>
                          <a:cs typeface="Consolas"/>
                        </a:rPr>
                        <a:t>dtor</a:t>
                      </a:r>
                      <a:r>
                        <a:rPr lang="en-US" sz="2000" dirty="0" smtClean="0">
                          <a:latin typeface="+mn-lt"/>
                          <a:cs typeface="Consolas"/>
                        </a:rPr>
                        <a:t> sections.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nsolas"/>
                          <a:cs typeface="Consolas"/>
                        </a:rPr>
                        <a:t>crtn.o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Trailers</a:t>
                      </a:r>
                      <a:r>
                        <a:rPr lang="en-US" sz="2000" baseline="0" dirty="0" smtClean="0"/>
                        <a:t> for </a:t>
                      </a:r>
                      <a:r>
                        <a:rPr lang="en-US" sz="2000" baseline="0" dirty="0" smtClean="0">
                          <a:latin typeface="Consolas"/>
                          <a:cs typeface="Consolas"/>
                        </a:rPr>
                        <a:t>_</a:t>
                      </a:r>
                      <a:r>
                        <a:rPr lang="en-US" sz="2000" baseline="0" dirty="0" err="1" smtClean="0">
                          <a:latin typeface="Consolas"/>
                          <a:cs typeface="Consolas"/>
                        </a:rPr>
                        <a:t>init</a:t>
                      </a:r>
                      <a:r>
                        <a:rPr lang="en-US" sz="2000" baseline="0" dirty="0" smtClean="0">
                          <a:latin typeface="Consolas"/>
                          <a:cs typeface="Consolas"/>
                        </a:rPr>
                        <a:t>()</a:t>
                      </a:r>
                      <a:r>
                        <a:rPr lang="en-US" sz="2000" baseline="0" dirty="0" smtClean="0"/>
                        <a:t> and </a:t>
                      </a:r>
                      <a:r>
                        <a:rPr lang="en-US" sz="2000" baseline="0" dirty="0" smtClean="0">
                          <a:latin typeface="Consolas"/>
                          <a:cs typeface="Consolas"/>
                        </a:rPr>
                        <a:t>_</a:t>
                      </a:r>
                      <a:r>
                        <a:rPr lang="en-US" sz="2000" baseline="0" dirty="0" err="1" smtClean="0">
                          <a:latin typeface="Consolas"/>
                          <a:cs typeface="Consolas"/>
                        </a:rPr>
                        <a:t>fini</a:t>
                      </a:r>
                      <a:r>
                        <a:rPr lang="en-US" sz="2000" baseline="0" dirty="0" smtClean="0">
                          <a:latin typeface="Consolas"/>
                          <a:cs typeface="Consolas"/>
                        </a:rPr>
                        <a:t>()</a:t>
                      </a:r>
                      <a:r>
                        <a:rPr lang="en-US" sz="2000" baseline="0" dirty="0" smtClean="0"/>
                        <a:t> functions.</a:t>
                      </a: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022F-BFDE-A24F-8B41-A294A002DD0C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1000" y="5660430"/>
            <a:ext cx="600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Built in </a:t>
            </a:r>
            <a:r>
              <a:rPr lang="en-US" sz="2400" dirty="0" smtClean="0">
                <a:latin typeface="Consolas"/>
                <a:cs typeface="Consolas"/>
              </a:rPr>
              <a:t>gnu/lib/</a:t>
            </a:r>
            <a:r>
              <a:rPr lang="en-US" sz="2400" dirty="0" err="1" smtClean="0">
                <a:latin typeface="Consolas"/>
                <a:cs typeface="Consolas"/>
              </a:rPr>
              <a:t>csu</a:t>
            </a:r>
            <a:r>
              <a:rPr lang="en-US" sz="2400" dirty="0" smtClean="0"/>
              <a:t> and </a:t>
            </a:r>
            <a:r>
              <a:rPr lang="en-US" sz="2400" dirty="0" smtClean="0">
                <a:latin typeface="Consolas"/>
                <a:cs typeface="Consolas"/>
              </a:rPr>
              <a:t>lib/</a:t>
            </a:r>
            <a:r>
              <a:rPr lang="en-US" sz="2400" dirty="0" err="1" smtClean="0">
                <a:latin typeface="Consolas"/>
                <a:cs typeface="Consolas"/>
              </a:rPr>
              <a:t>csu</a:t>
            </a:r>
            <a:r>
              <a:rPr lang="en-US" sz="2400" dirty="0" smtClean="0">
                <a:latin typeface="Consolas"/>
                <a:cs typeface="Consolas"/>
              </a:rPr>
              <a:t>/</a:t>
            </a:r>
            <a:r>
              <a:rPr lang="en-US" sz="2400" i="1" dirty="0" smtClean="0">
                <a:latin typeface="Consolas"/>
                <a:cs typeface="Consolas"/>
              </a:rPr>
              <a:t>ARCH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5718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TSRD-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CTSRD-theme.thmx</Template>
  <TotalTime>9259</TotalTime>
  <Words>1420</Words>
  <Application>Microsoft Macintosh PowerPoint</Application>
  <PresentationFormat>On-screen Show (4:3)</PresentationFormat>
  <Paragraphs>363</Paragraphs>
  <Slides>47</Slides>
  <Notes>18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CTSRD-theme</vt:lpstr>
      <vt:lpstr>Everything you ever wanted to know about “hello, world”* </vt:lpstr>
      <vt:lpstr>K&amp;R: The C Programming Language</vt:lpstr>
      <vt:lpstr>K&amp;R: The C Programming Language</vt:lpstr>
      <vt:lpstr>Today’s version</vt:lpstr>
      <vt:lpstr>Minimal C version</vt:lpstr>
      <vt:lpstr>Minimal (MIPS) assembly version</vt:lpstr>
      <vt:lpstr>Size comparison</vt:lpstr>
      <vt:lpstr>Program linkage</vt:lpstr>
      <vt:lpstr>Compiler runtime support</vt:lpstr>
      <vt:lpstr>Execution lifecycle (notional)</vt:lpstr>
      <vt:lpstr>Execution lifecycle (static)</vt:lpstr>
      <vt:lpstr>Code and images online</vt:lpstr>
      <vt:lpstr>execve()</vt:lpstr>
      <vt:lpstr>exec_copyin_args()</vt:lpstr>
      <vt:lpstr>sys_execve()</vt:lpstr>
      <vt:lpstr>kern_execve()</vt:lpstr>
      <vt:lpstr>exec_elf64_imgact()</vt:lpstr>
      <vt:lpstr>exec_new_vmspace()</vt:lpstr>
      <vt:lpstr>exec_elf64_imgact()</vt:lpstr>
      <vt:lpstr>kern_execve()</vt:lpstr>
      <vt:lpstr>sys_execve()</vt:lpstr>
      <vt:lpstr>Returning to userspace</vt:lpstr>
      <vt:lpstr>SCO i386 ABI stack</vt:lpstr>
      <vt:lpstr>__start()</vt:lpstr>
      <vt:lpstr>__start() 1/2</vt:lpstr>
      <vt:lpstr>__start() 2/2</vt:lpstr>
      <vt:lpstr>_init_tls()</vt:lpstr>
      <vt:lpstr>_init_tls()</vt:lpstr>
      <vt:lpstr>_init_tls()</vt:lpstr>
      <vt:lpstr>__start() 2/2</vt:lpstr>
      <vt:lpstr>main()</vt:lpstr>
      <vt:lpstr>vfprintf()</vt:lpstr>
      <vt:lpstr>__get_locale()</vt:lpstr>
      <vt:lpstr>vfprintf()</vt:lpstr>
      <vt:lpstr>__vfprintf()</vt:lpstr>
      <vt:lpstr>__vfprintf()</vt:lpstr>
      <vt:lpstr>__sprint()</vt:lpstr>
      <vt:lpstr>__flush()</vt:lpstr>
      <vt:lpstr>PowerPoint Presentation</vt:lpstr>
      <vt:lpstr>__start()</vt:lpstr>
      <vt:lpstr>exit()</vt:lpstr>
      <vt:lpstr>Dynamic binary</vt:lpstr>
      <vt:lpstr>__start()</vt:lpstr>
      <vt:lpstr>printf()</vt:lpstr>
      <vt:lpstr>_mips_rtld_bind()</vt:lpstr>
      <vt:lpstr>printf()</vt:lpstr>
      <vt:lpstr>Feedback re quested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Brooks Davis</dc:creator>
  <cp:lastModifiedBy>Brooks Davis</cp:lastModifiedBy>
  <cp:revision>83</cp:revision>
  <dcterms:created xsi:type="dcterms:W3CDTF">2016-06-02T15:30:46Z</dcterms:created>
  <dcterms:modified xsi:type="dcterms:W3CDTF">2016-10-05T22:56:19Z</dcterms:modified>
</cp:coreProperties>
</file>